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76" r:id="rId5"/>
    <p:sldId id="294" r:id="rId6"/>
    <p:sldId id="301" r:id="rId7"/>
    <p:sldId id="303" r:id="rId8"/>
    <p:sldId id="4579" r:id="rId9"/>
    <p:sldId id="2090650058" r:id="rId10"/>
    <p:sldId id="3679" r:id="rId11"/>
    <p:sldId id="3685" r:id="rId12"/>
    <p:sldId id="2090650063" r:id="rId13"/>
    <p:sldId id="2090650050" r:id="rId14"/>
    <p:sldId id="257" r:id="rId15"/>
    <p:sldId id="305" r:id="rId16"/>
    <p:sldId id="298" r:id="rId17"/>
    <p:sldId id="296"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B0C5B9-E09D-4BDE-9640-2607DCF4819B}" v="1" dt="2025-08-18T21:16:35.9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9" autoAdjust="0"/>
    <p:restoredTop sz="94660"/>
  </p:normalViewPr>
  <p:slideViewPr>
    <p:cSldViewPr>
      <p:cViewPr varScale="1">
        <p:scale>
          <a:sx n="144" d="100"/>
          <a:sy n="144" d="100"/>
        </p:scale>
        <p:origin x="948" y="312"/>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Pasquariello" userId="f0c0c21f-917b-46c4-92ca-53352d59da81" providerId="ADAL" clId="{06B0C5B9-E09D-4BDE-9640-2607DCF4819B}"/>
    <pc:docChg chg="addSld delSld modSld">
      <pc:chgData name="Ben Pasquariello" userId="f0c0c21f-917b-46c4-92ca-53352d59da81" providerId="ADAL" clId="{06B0C5B9-E09D-4BDE-9640-2607DCF4819B}" dt="2025-08-18T21:16:35.964" v="4"/>
      <pc:docMkLst>
        <pc:docMk/>
      </pc:docMkLst>
      <pc:sldChg chg="del">
        <pc:chgData name="Ben Pasquariello" userId="f0c0c21f-917b-46c4-92ca-53352d59da81" providerId="ADAL" clId="{06B0C5B9-E09D-4BDE-9640-2607DCF4819B}" dt="2025-08-18T21:14:50.375" v="2" actId="47"/>
        <pc:sldMkLst>
          <pc:docMk/>
          <pc:sldMk cId="698190588" sldId="3741"/>
        </pc:sldMkLst>
      </pc:sldChg>
      <pc:sldChg chg="del">
        <pc:chgData name="Ben Pasquariello" userId="f0c0c21f-917b-46c4-92ca-53352d59da81" providerId="ADAL" clId="{06B0C5B9-E09D-4BDE-9640-2607DCF4819B}" dt="2025-08-18T21:14:52.312" v="3" actId="47"/>
        <pc:sldMkLst>
          <pc:docMk/>
          <pc:sldMk cId="1292405594" sldId="3754"/>
        </pc:sldMkLst>
      </pc:sldChg>
      <pc:sldChg chg="add del">
        <pc:chgData name="Ben Pasquariello" userId="f0c0c21f-917b-46c4-92ca-53352d59da81" providerId="ADAL" clId="{06B0C5B9-E09D-4BDE-9640-2607DCF4819B}" dt="2025-08-18T21:16:35.964" v="4"/>
        <pc:sldMkLst>
          <pc:docMk/>
          <pc:sldMk cId="3812453770" sldId="4579"/>
        </pc:sldMkLst>
      </pc:sldChg>
      <pc:sldChg chg="add del">
        <pc:chgData name="Ben Pasquariello" userId="f0c0c21f-917b-46c4-92ca-53352d59da81" providerId="ADAL" clId="{06B0C5B9-E09D-4BDE-9640-2607DCF4819B}" dt="2025-08-18T21:16:35.964" v="4"/>
        <pc:sldMkLst>
          <pc:docMk/>
          <pc:sldMk cId="2004886260" sldId="2090650058"/>
        </pc:sldMkLst>
      </pc:sldChg>
      <pc:sldMasterChg chg="delSldLayout">
        <pc:chgData name="Ben Pasquariello" userId="f0c0c21f-917b-46c4-92ca-53352d59da81" providerId="ADAL" clId="{06B0C5B9-E09D-4BDE-9640-2607DCF4819B}" dt="2025-08-18T21:14:08.335" v="1" actId="47"/>
        <pc:sldMasterMkLst>
          <pc:docMk/>
          <pc:sldMasterMk cId="0" sldId="2147483648"/>
        </pc:sldMasterMkLst>
        <pc:sldLayoutChg chg="del">
          <pc:chgData name="Ben Pasquariello" userId="f0c0c21f-917b-46c4-92ca-53352d59da81" providerId="ADAL" clId="{06B0C5B9-E09D-4BDE-9640-2607DCF4819B}" dt="2025-08-18T21:14:08.335" v="1" actId="47"/>
          <pc:sldLayoutMkLst>
            <pc:docMk/>
            <pc:sldMasterMk cId="0" sldId="2147483648"/>
            <pc:sldLayoutMk cId="2899874778" sldId="2147483665"/>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8/18/2025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8/18/2025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at MathWorks, we are seeing applications developed with MATLAB across applications in industry.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Such 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Drone Based Survivor 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Powertrain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Automated Visual Inspection</a:t>
            </a:r>
            <a:endParaRPr lang="en-AU"/>
          </a:p>
        </p:txBody>
      </p:sp>
      <p:sp>
        <p:nvSpPr>
          <p:cNvPr id="4" name="Slide Number Placeholder 3"/>
          <p:cNvSpPr>
            <a:spLocks noGrp="1"/>
          </p:cNvSpPr>
          <p:nvPr>
            <p:ph type="sldNum" sz="quarter" idx="5"/>
          </p:nvPr>
        </p:nvSpPr>
        <p:spPr/>
        <p:txBody>
          <a:bodyPr/>
          <a:lstStyle/>
          <a:p>
            <a:fld id="{CA5EFE56-2268-E243-B780-39B09C57B43F}" type="slidenum">
              <a:rPr lang="en-US" smtClean="0"/>
              <a:t>5</a:t>
            </a:fld>
            <a:endParaRPr lang="en-US"/>
          </a:p>
        </p:txBody>
      </p:sp>
    </p:spTree>
    <p:extLst>
      <p:ext uri="{BB962C8B-B14F-4D97-AF65-F5344CB8AC3E}">
        <p14:creationId xmlns:p14="http://schemas.microsoft.com/office/powerpoint/2010/main" val="1467837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In research, papers are being published showing MATLAB’s being used for:</a:t>
            </a:r>
          </a:p>
          <a:p>
            <a:endParaRPr lang="en-AU"/>
          </a:p>
          <a:p>
            <a:r>
              <a:rPr lang="en-AU"/>
              <a:t>Reconstructing Neural Maps from Electron Microscopy </a:t>
            </a:r>
          </a:p>
          <a:p>
            <a:r>
              <a:rPr lang="en-AU"/>
              <a:t>Early Prediction of Red Tide Occurrence</a:t>
            </a:r>
          </a:p>
          <a:p>
            <a:r>
              <a:rPr lang="en-AU"/>
              <a:t>Organ Cell Growth Research</a:t>
            </a:r>
          </a:p>
          <a:p>
            <a:endParaRPr lang="en-AU"/>
          </a:p>
        </p:txBody>
      </p:sp>
      <p:sp>
        <p:nvSpPr>
          <p:cNvPr id="4" name="Slide Number Placeholder 3"/>
          <p:cNvSpPr>
            <a:spLocks noGrp="1"/>
          </p:cNvSpPr>
          <p:nvPr>
            <p:ph type="sldNum" sz="quarter" idx="5"/>
          </p:nvPr>
        </p:nvSpPr>
        <p:spPr/>
        <p:txBody>
          <a:bodyPr/>
          <a:lstStyle/>
          <a:p>
            <a:fld id="{CA5EFE56-2268-E243-B780-39B09C57B43F}" type="slidenum">
              <a:rPr lang="en-US" smtClean="0"/>
              <a:t>6</a:t>
            </a:fld>
            <a:endParaRPr lang="en-US"/>
          </a:p>
        </p:txBody>
      </p:sp>
    </p:spTree>
    <p:extLst>
      <p:ext uri="{BB962C8B-B14F-4D97-AF65-F5344CB8AC3E}">
        <p14:creationId xmlns:p14="http://schemas.microsoft.com/office/powerpoint/2010/main" val="4063711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lnSpcReduction="10000"/>
          </a:bodyPr>
          <a:lstStyle/>
          <a:p>
            <a:r>
              <a:rPr lang="en-US" b="1"/>
              <a:t>Data preparation and management </a:t>
            </a:r>
            <a:r>
              <a:rPr lang="en-US"/>
              <a:t>turns out to be one of the </a:t>
            </a:r>
            <a:r>
              <a:rPr lang="en-US" b="1"/>
              <a:t>most critical </a:t>
            </a:r>
            <a:r>
              <a:rPr lang="en-US"/>
              <a:t>ingredients to success.  And, </a:t>
            </a:r>
            <a:r>
              <a:rPr lang="en-US" b="1"/>
              <a:t>it’s really, really hard</a:t>
            </a:r>
            <a:r>
              <a:rPr lang="en-US"/>
              <a:t>.  </a:t>
            </a:r>
          </a:p>
          <a:p>
            <a:endParaRPr lang="en-US"/>
          </a:p>
          <a:p>
            <a:r>
              <a:rPr lang="en-US"/>
              <a:t>Today, data comes:</a:t>
            </a:r>
          </a:p>
          <a:p>
            <a:pPr marL="174982" indent="-174982">
              <a:buFont typeface="Arial" panose="020B0604020202020204" pitchFamily="34" charset="0"/>
              <a:buChar char="•"/>
            </a:pPr>
            <a:r>
              <a:rPr lang="en-US"/>
              <a:t>From multiple sensors and databases</a:t>
            </a:r>
          </a:p>
          <a:p>
            <a:pPr marL="174982" indent="-174982">
              <a:buFont typeface="Arial" panose="020B0604020202020204" pitchFamily="34" charset="0"/>
              <a:buChar char="•"/>
            </a:pPr>
            <a:r>
              <a:rPr lang="en-US"/>
              <a:t>Structured or unstructured</a:t>
            </a:r>
          </a:p>
          <a:p>
            <a:pPr marL="174982" indent="-174982">
              <a:buFont typeface="Arial" panose="020B0604020202020204" pitchFamily="34" charset="0"/>
              <a:buChar char="•"/>
            </a:pPr>
            <a:r>
              <a:rPr lang="en-US"/>
              <a:t>Spanning time with different time intervals</a:t>
            </a:r>
          </a:p>
          <a:p>
            <a:pPr marL="174982" indent="-174982">
              <a:buFont typeface="Arial" panose="020B0604020202020204" pitchFamily="34" charset="0"/>
              <a:buChar char="•"/>
            </a:pPr>
            <a:r>
              <a:rPr lang="en-US"/>
              <a:t>Noisy</a:t>
            </a:r>
          </a:p>
          <a:p>
            <a:pPr marL="174982" indent="-174982">
              <a:buFont typeface="Arial" panose="020B0604020202020204" pitchFamily="34" charset="0"/>
              <a:buChar char="•"/>
            </a:pPr>
            <a:r>
              <a:rPr lang="en-US"/>
              <a:t>From different domains, and so forth</a:t>
            </a:r>
          </a:p>
          <a:p>
            <a:endParaRPr lang="en-US"/>
          </a:p>
          <a:p>
            <a:r>
              <a:rPr lang="en-US"/>
              <a:t>The data need to be prepared for the next stage – the algorithms and modeling stage.  And </a:t>
            </a:r>
            <a:r>
              <a:rPr lang="en-US" b="1"/>
              <a:t>it’s time consuming.</a:t>
            </a:r>
          </a:p>
          <a:p>
            <a:endParaRPr lang="en-US"/>
          </a:p>
          <a:p>
            <a:r>
              <a:rPr lang="en-US"/>
              <a:t>&lt;CLICK&gt;A great proof point!  Andrej </a:t>
            </a:r>
            <a:r>
              <a:rPr lang="en-US" err="1"/>
              <a:t>Karpathy</a:t>
            </a:r>
            <a:r>
              <a:rPr lang="en-US"/>
              <a:t> talked about this in 2018.  While doing his PhD work at Stanford, he did not need to spend much time on the data.  He was doing research and focused almost exclusively on creating new AI algorithms.</a:t>
            </a:r>
          </a:p>
          <a:p>
            <a:endParaRPr lang="en-US"/>
          </a:p>
          <a:p>
            <a:r>
              <a:rPr lang="en-US"/>
              <a:t>&lt;CLICK&gt;But, as director of AI at Tesla, he spends three-quarters of his time on the data, because now he is building a car, not a better performing predictor.  </a:t>
            </a:r>
          </a:p>
          <a:p>
            <a:endParaRPr lang="en-US"/>
          </a:p>
          <a:p>
            <a:r>
              <a:rPr lang="en-US" b="0"/>
              <a:t>You may find that you end up in the same situation, </a:t>
            </a:r>
            <a:r>
              <a:rPr lang="en-US"/>
              <a:t>spending an enormous amount of time inside the data.  </a:t>
            </a:r>
            <a:r>
              <a:rPr lang="en-US" b="1"/>
              <a:t>MATLAB and Simulink can make that time more effective and more productive.</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
        <p:nvSpPr>
          <p:cNvPr id="7" name="Slide Image Placeholder 6">
            <a:extLst>
              <a:ext uri="{FF2B5EF4-FFF2-40B4-BE49-F238E27FC236}">
                <a16:creationId xmlns:a16="http://schemas.microsoft.com/office/drawing/2014/main" id="{5339679C-264F-47DD-9306-83F6574F7EDA}"/>
              </a:ext>
            </a:extLst>
          </p:cNvPr>
          <p:cNvSpPr>
            <a:spLocks noGrp="1" noRot="1" noChangeAspect="1"/>
          </p:cNvSpPr>
          <p:nvPr>
            <p:ph type="sldImg"/>
          </p:nvPr>
        </p:nvSpPr>
        <p:spPr/>
      </p:sp>
    </p:spTree>
    <p:extLst>
      <p:ext uri="{BB962C8B-B14F-4D97-AF65-F5344CB8AC3E}">
        <p14:creationId xmlns:p14="http://schemas.microsoft.com/office/powerpoint/2010/main" val="836303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it’s beyond just data manipulation.  </a:t>
            </a:r>
            <a:r>
              <a:rPr lang="en-US" b="1"/>
              <a:t>Data labeling is required </a:t>
            </a:r>
            <a:r>
              <a:rPr lang="en-US"/>
              <a:t>for any kind of supervised learning algorithm and </a:t>
            </a:r>
            <a:r>
              <a:rPr lang="en-US" b="1"/>
              <a:t>this can be time consuming and error prone</a:t>
            </a:r>
            <a:r>
              <a:rPr lang="en-US"/>
              <a:t>.  For deep learning, MATLAB provides data labeling Apps, like the Image Labeler App, to help you use techniques such as semantic segmentation. In it regions of an image are classified and then that classification is automatically applied, correctly, through every frame of a video. </a:t>
            </a:r>
            <a:r>
              <a:rPr lang="en-AU"/>
              <a:t>We have other labelling apps too, all of which can generate code for reuse.</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2325118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move on to the second step in the workflow, the one that perhaps gets the most attention – AI-based algorithms and models.</a:t>
            </a:r>
          </a:p>
          <a:p>
            <a:r>
              <a:rPr lang="en-US"/>
              <a:t>&lt;CLICK&gt;Within the MATLAB environment, you have </a:t>
            </a:r>
            <a:r>
              <a:rPr lang="en-US" b="1"/>
              <a:t>direct access to common algorithms </a:t>
            </a:r>
            <a:r>
              <a:rPr lang="en-US"/>
              <a:t>used for classification and prediction, from regression, to deep networks, to clustering.</a:t>
            </a:r>
          </a:p>
          <a:p>
            <a:r>
              <a:rPr lang="en-US"/>
              <a:t>&lt;CLICK&gt;And, with MATLAB, you can </a:t>
            </a:r>
            <a:r>
              <a:rPr lang="en-US" b="1"/>
              <a:t>easily use pre-built models </a:t>
            </a:r>
            <a:r>
              <a:rPr lang="en-US"/>
              <a:t>developed by the broader community, such as ResNet-50 for classification, or YOLO for object recognition.</a:t>
            </a:r>
          </a:p>
          <a:p>
            <a:r>
              <a:rPr lang="en-US"/>
              <a:t>&lt;CLICK&gt;We also have refence examples to help you get started.</a:t>
            </a:r>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9810670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algorithms and prebuilt models are a good start, it’s not enough.  </a:t>
            </a:r>
            <a:r>
              <a:rPr lang="en-US" b="1"/>
              <a:t>Examples are the way engineers learn how to use algorithms </a:t>
            </a:r>
            <a:r>
              <a:rPr lang="en-US"/>
              <a:t>and find the best approach for their specific problem.  We provide a host of examples for building Deep Learning models in a wide range of domains. As mentioned we have over 250 in Deep Learning.</a:t>
            </a:r>
          </a:p>
          <a:p>
            <a:endParaRPr lang="en-US" i="0"/>
          </a:p>
          <a:p>
            <a:r>
              <a:rPr lang="en-US" i="0"/>
              <a:t>*Add applications to the boxes.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3514712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eaLnBrk="1" hangingPunct="1"/>
            <a:r>
              <a:rPr lang="en-US" b="1" dirty="0"/>
              <a:t>Primary Industry: </a:t>
            </a:r>
            <a:r>
              <a:rPr lang="en-US" b="0" dirty="0"/>
              <a:t>Biotech and Pharmaceutical</a:t>
            </a:r>
          </a:p>
          <a:p>
            <a:pPr eaLnBrk="1" hangingPunct="1"/>
            <a:r>
              <a:rPr lang="en-US" b="1" dirty="0"/>
              <a:t>Secondary</a:t>
            </a:r>
            <a:r>
              <a:rPr lang="en-US" b="1" baseline="0" dirty="0"/>
              <a:t> Industries: </a:t>
            </a:r>
            <a:r>
              <a:rPr lang="en-US" b="0" baseline="0" dirty="0"/>
              <a:t>Academia</a:t>
            </a:r>
            <a:endParaRPr lang="en-US" b="0" dirty="0"/>
          </a:p>
          <a:p>
            <a:pPr defTabSz="914109">
              <a:defRPr/>
            </a:pPr>
            <a:r>
              <a:rPr lang="en-US" b="1" dirty="0"/>
              <a:t>Product Capabilities: </a:t>
            </a:r>
            <a:r>
              <a:rPr lang="en-US" b="0" dirty="0"/>
              <a:t>Data Analysis, Mathematical Modeling, Parallel Computing</a:t>
            </a:r>
          </a:p>
          <a:p>
            <a:pPr eaLnBrk="1" hangingPunct="1"/>
            <a:r>
              <a:rPr lang="en-US" b="1" dirty="0"/>
              <a:t>Applications: </a:t>
            </a:r>
            <a:r>
              <a:rPr lang="en-US" b="0" dirty="0"/>
              <a:t>Computational Biology</a:t>
            </a:r>
          </a:p>
          <a:p>
            <a:pPr defTabSz="914109">
              <a:defRPr/>
            </a:pPr>
            <a:r>
              <a:rPr lang="en-US" b="1" dirty="0"/>
              <a:t>Products Used: </a:t>
            </a:r>
            <a:r>
              <a:rPr lang="en-US" b="0" dirty="0"/>
              <a:t>MATLAB,</a:t>
            </a:r>
            <a:r>
              <a:rPr lang="en-US" b="0" baseline="0" dirty="0"/>
              <a:t> MATLAB Distributed Computing Server, Neural Network Toolbox, Parallel Computing Toolbox</a:t>
            </a:r>
            <a:endParaRPr lang="en-US" b="0" dirty="0"/>
          </a:p>
          <a:p>
            <a:pPr defTabSz="914109">
              <a:defRPr/>
            </a:pPr>
            <a:r>
              <a:rPr lang="en-US" b="1" dirty="0"/>
              <a:t>Country: </a:t>
            </a:r>
            <a:r>
              <a:rPr lang="en-US" b="0" dirty="0"/>
              <a:t>Sweden</a:t>
            </a:r>
            <a:endParaRPr lang="en-US" b="0" i="0" dirty="0">
              <a:latin typeface="Verdana" pitchFamily="34" charset="0"/>
            </a:endParaRPr>
          </a:p>
          <a:p>
            <a:pPr eaLnBrk="1" hangingPunct="1"/>
            <a:endParaRPr lang="en-US" dirty="0">
              <a:latin typeface="Verdana" pitchFamily="34" charset="0"/>
            </a:endParaRPr>
          </a:p>
          <a:p>
            <a:r>
              <a:rPr lang="en-US" b="1" dirty="0"/>
              <a:t>Lund University Develops an Artificial Neural Network for Matching Heart Transplant Donors with Recipients </a:t>
            </a:r>
          </a:p>
          <a:p>
            <a:r>
              <a:rPr lang="en-US" dirty="0"/>
              <a:t>A heart transplant recipient’s survival depends on dozens of variables, including the weight, gender, age, and blood type of both donor and recipient, and the ischemic time— or the time during a transplant when there is no blood flow to the organ. </a:t>
            </a:r>
          </a:p>
          <a:p>
            <a:endParaRPr lang="en-US" dirty="0"/>
          </a:p>
          <a:p>
            <a:r>
              <a:rPr lang="en-US" dirty="0"/>
              <a:t>To better understand transplant risk factors and improve patient outcomes, researchers at Lund University and </a:t>
            </a:r>
            <a:r>
              <a:rPr lang="en-US" dirty="0" err="1"/>
              <a:t>Skåne</a:t>
            </a:r>
            <a:r>
              <a:rPr lang="en-US" dirty="0"/>
              <a:t> University Hospital in Sweden use artificial neural networks (ANNs) to explore the complex nonlinear relationships among multiple variables. The ANN models are trained using donor and recipient data obtained from two global databases: the International Society for Heart and Lung Transplantation (ISHLT) registry and the Nordic Thoracic Transplantation Database (NTTD). The Lund researchers accelerated the training and simulation of their ANNs by using MATLAB, Neural Network Toolbox, and MathWorks parallel computing products. </a:t>
            </a:r>
          </a:p>
          <a:p>
            <a:endParaRPr lang="en-US" dirty="0"/>
          </a:p>
          <a:p>
            <a:r>
              <a:rPr lang="en-US" dirty="0"/>
              <a:t>“Many of the techniques we use are computer-intensive and time-consuming,” says Dr. Johan Nilsson, Associate Professor in the Division of Cardiothoracic Surgery at Lund University. “We used Parallel Computing Toolbox with MATLAB Distributed Computing Server to distribute the work on a 56-processor cluster. This enabled us to rapidly identify an optimal neural network configuration using MATLAB and Neural Network Toolbox, train the network using data from the transplantation databases, and then run simulations to analyze risk factors and survival rates.” </a:t>
            </a:r>
          </a:p>
          <a:p>
            <a:endParaRPr lang="en-US" dirty="0"/>
          </a:p>
          <a:p>
            <a:pPr eaLnBrk="1" hangingPunct="1"/>
            <a:r>
              <a:rPr lang="en-US" b="1" dirty="0"/>
              <a:t>The Challenge</a:t>
            </a:r>
          </a:p>
          <a:p>
            <a:r>
              <a:rPr lang="en-US" dirty="0"/>
              <a:t>Understanding how various risk factors affect survival rates involved hundreds of thousands of computationally and data-intensive operations—for example, the team had to test hundreds of ANN configurations to identify the best one. An analysis of six variables requires the simulation of 30,000 different combinations. Simulating all these combinations for 50,000 patients took weeks using an open-source software package. </a:t>
            </a:r>
          </a:p>
          <a:p>
            <a:endParaRPr lang="en-US" dirty="0"/>
          </a:p>
          <a:p>
            <a:r>
              <a:rPr lang="en-US" dirty="0"/>
              <a:t>Nilsson and his colleagues encountered reliability problems with the software they were using, as well. “The software was unstable, which led to crashes during long, multiday simulations,” Nilsson explains. “In addition, some of the results it produced were not quite right. When we publish our findings, we need to be very sure we can trust the results.” </a:t>
            </a:r>
          </a:p>
          <a:p>
            <a:endParaRPr lang="en-US" dirty="0"/>
          </a:p>
          <a:p>
            <a:pPr lvl="2" eaLnBrk="1" hangingPunct="1"/>
            <a:r>
              <a:rPr lang="en-US" i="1" dirty="0">
                <a:solidFill>
                  <a:srgbClr val="C31313"/>
                </a:solidFill>
              </a:rPr>
              <a:t>“</a:t>
            </a:r>
            <a:r>
              <a:rPr lang="en-US" i="1" dirty="0"/>
              <a:t>I spend a lot of time in the clinic, and don’t have the time or the technical expertise to learn, configure, and maintain software. MATLAB makes it easy for physicians like me to get work done and produce meaningful results.”</a:t>
            </a:r>
            <a:endParaRPr lang="en-US" i="1" dirty="0">
              <a:solidFill>
                <a:srgbClr val="C31313"/>
              </a:solidFill>
            </a:endParaRPr>
          </a:p>
          <a:p>
            <a:pPr lvl="2" eaLnBrk="1" hangingPunct="1"/>
            <a:r>
              <a:rPr lang="en-US" i="1" dirty="0">
                <a:solidFill>
                  <a:srgbClr val="C31313"/>
                </a:solidFill>
              </a:rPr>
              <a:t>- Dr. Johan Nilsso</a:t>
            </a:r>
            <a:r>
              <a:rPr lang="en-US" b="0" i="1" dirty="0">
                <a:solidFill>
                  <a:srgbClr val="C31313"/>
                </a:solidFill>
              </a:rPr>
              <a:t>n, </a:t>
            </a:r>
            <a:r>
              <a:rPr lang="en-US" i="1" dirty="0" err="1">
                <a:solidFill>
                  <a:schemeClr val="tx2"/>
                </a:solidFill>
                <a:ea typeface="Arial Unicode MS" pitchFamily="34" charset="-128"/>
                <a:cs typeface="Arial Unicode MS" pitchFamily="34" charset="-128"/>
              </a:rPr>
              <a:t>Skåne</a:t>
            </a:r>
            <a:r>
              <a:rPr lang="en-US" i="1" dirty="0">
                <a:solidFill>
                  <a:schemeClr val="tx2"/>
                </a:solidFill>
                <a:ea typeface="Arial Unicode MS" pitchFamily="34" charset="-128"/>
                <a:cs typeface="Arial Unicode MS" pitchFamily="34" charset="-128"/>
              </a:rPr>
              <a:t> University Hospital, Lund University</a:t>
            </a:r>
            <a:endParaRPr lang="en-US" b="0" i="1" dirty="0">
              <a:solidFill>
                <a:srgbClr val="C31313"/>
              </a:solidFill>
            </a:endParaRPr>
          </a:p>
          <a:p>
            <a:pPr eaLnBrk="1" hangingPunct="1"/>
            <a:endParaRPr lang="en-US" dirty="0">
              <a:solidFill>
                <a:srgbClr val="C31313"/>
              </a:solidFill>
            </a:endParaRPr>
          </a:p>
          <a:p>
            <a:pPr eaLnBrk="1" hangingPunct="1"/>
            <a:r>
              <a:rPr lang="en-US" b="1" dirty="0"/>
              <a:t>The Solution</a:t>
            </a:r>
          </a:p>
          <a:p>
            <a:pPr eaLnBrk="1" hangingPunct="1"/>
            <a:r>
              <a:rPr lang="en-US" dirty="0"/>
              <a:t>To address the speed and reliability challenges, Lund University researchers developed their initial ANN model using MATLAB and Neural Network Toolbox. To find the optimal network configuration, they wrote MATLAB scripts that varied the number of hidden nodes used in the network for a range of weight decay (or regularization) values.</a:t>
            </a:r>
          </a:p>
          <a:p>
            <a:endParaRPr lang="en-US" dirty="0"/>
          </a:p>
          <a:p>
            <a:r>
              <a:rPr lang="en-US" dirty="0"/>
              <a:t>The team used Parallel Computing Toolbox and MATLAB Distributed Computing Server to accelerate the simulation of more than 200 ANN configurations. They then evaluated the results to find the best-performing configuration. </a:t>
            </a:r>
          </a:p>
          <a:p>
            <a:r>
              <a:rPr lang="en-US" dirty="0"/>
              <a:t>After training the ANN using donor and recipient information from the databases, they verified the model’s accuracy by simulating outcomes for 10,000 patients that had been omitted from the training set. They then compared the results against actual survival rates.</a:t>
            </a:r>
          </a:p>
          <a:p>
            <a:endParaRPr lang="en-US" dirty="0"/>
          </a:p>
          <a:p>
            <a:r>
              <a:rPr lang="en-US" dirty="0"/>
              <a:t>In the next phase, the team conducted thousands of simulations in parallel to rank the 57 risk factors considered in the study for predicting long-term survival.</a:t>
            </a:r>
          </a:p>
          <a:p>
            <a:endParaRPr lang="en-US" dirty="0"/>
          </a:p>
          <a:p>
            <a:r>
              <a:rPr lang="en-US" dirty="0"/>
              <a:t>Using results from Monte Carlo simulations on the computer cluster and simulated annealing techniques, the researchers identified the best and worst possible donors for any particular recipient.</a:t>
            </a:r>
          </a:p>
          <a:p>
            <a:endParaRPr lang="en-US" dirty="0"/>
          </a:p>
          <a:p>
            <a:r>
              <a:rPr lang="en-US" dirty="0"/>
              <a:t>As a final step, the team developed an automated process that ranks the recipient waiting list to identify the best candidates for a prospective donor.</a:t>
            </a:r>
          </a:p>
          <a:p>
            <a:endParaRPr lang="en-US" dirty="0"/>
          </a:p>
          <a:p>
            <a:r>
              <a:rPr lang="en-US" dirty="0"/>
              <a:t>In the next major phase of the project, Lund University researchers are using the ANN to investigate the use of Human Leukocyte Antigen (HLA) genetic profiles to match donors with recipients.</a:t>
            </a:r>
          </a:p>
          <a:p>
            <a:endParaRPr lang="en-US" dirty="0"/>
          </a:p>
          <a:p>
            <a:pPr eaLnBrk="1" hangingPunct="1"/>
            <a:r>
              <a:rPr lang="en-US" b="1" dirty="0"/>
              <a:t>The Results</a:t>
            </a:r>
          </a:p>
          <a:p>
            <a:r>
              <a:rPr lang="en-US" dirty="0"/>
              <a:t>■ </a:t>
            </a:r>
            <a:r>
              <a:rPr lang="en-US" b="1" dirty="0"/>
              <a:t>Prospective five-year survival rate raised by up to 10%. </a:t>
            </a:r>
            <a:r>
              <a:rPr lang="en-US" dirty="0"/>
              <a:t>“In a simulated randomized trial, the preliminary results show that the ANN model we developed using MATLAB and Neural Network Toolbox would transplant approximately 20% more patients than would have been considered using traditional selection criteria,” says Nilsson. “The prospective five-year survival rate for the ANN-selected patients was 5–10% higher than those matched with the criteria physicians use today.” </a:t>
            </a:r>
          </a:p>
          <a:p>
            <a:endParaRPr lang="en-US" dirty="0"/>
          </a:p>
          <a:p>
            <a:r>
              <a:rPr lang="en-US" dirty="0"/>
              <a:t>■ </a:t>
            </a:r>
            <a:r>
              <a:rPr lang="en-US" b="1" dirty="0"/>
              <a:t>Network training time reduced by more than two-thirds. </a:t>
            </a:r>
            <a:r>
              <a:rPr lang="en-US" dirty="0"/>
              <a:t>“Using Neural Network Toolbox and MATLAB, it took us 5 to 10 minutes to train our ANNs,” says Nilsson. “Training took 30 to 60 minutes using open-source software. That is a big difference, because we were training and evaluating hundreds of network configurations.” </a:t>
            </a:r>
          </a:p>
          <a:p>
            <a:endParaRPr lang="en-US" dirty="0"/>
          </a:p>
          <a:p>
            <a:r>
              <a:rPr lang="en-US" dirty="0"/>
              <a:t>■ </a:t>
            </a:r>
            <a:r>
              <a:rPr lang="en-US" b="1" dirty="0"/>
              <a:t>Simulation time cut from weeks to days. </a:t>
            </a:r>
            <a:r>
              <a:rPr lang="en-US" dirty="0"/>
              <a:t>“When we switched to MATLAB and MathWorks parallel computing technologies, we completed experiments that regularly took 3 to 4 weeks in about 5 days,” says Nilsson. “More importantly, the simulations were completed reliably, with no crashes.”</a:t>
            </a:r>
            <a:r>
              <a:rPr lang="en-US" b="1" dirty="0"/>
              <a:t> </a:t>
            </a:r>
          </a:p>
          <a:p>
            <a:endParaRPr lang="en-US" sz="700" b="1" dirty="0">
              <a:solidFill>
                <a:srgbClr val="154F8F"/>
              </a:solidFill>
            </a:endParaRPr>
          </a:p>
          <a:p>
            <a:r>
              <a:rPr lang="en-US" i="1" dirty="0"/>
              <a:t>Learn More About Lund University: www.lunduniversity.lu.se, www.med.lu.se/aicts</a:t>
            </a:r>
          </a:p>
          <a:p>
            <a:endParaRPr lang="en-US" i="1" dirty="0"/>
          </a:p>
          <a:p>
            <a:r>
              <a:rPr lang="en-US" dirty="0"/>
              <a:t>This project is a collaboration with: </a:t>
            </a:r>
          </a:p>
          <a:p>
            <a:r>
              <a:rPr lang="en-US" dirty="0"/>
              <a:t>• The Department of Clinical Sciences Lund at Lund University and </a:t>
            </a:r>
            <a:r>
              <a:rPr lang="en-US" dirty="0" err="1"/>
              <a:t>Skåne</a:t>
            </a:r>
            <a:r>
              <a:rPr lang="en-US" dirty="0"/>
              <a:t> University Hospital </a:t>
            </a:r>
          </a:p>
          <a:p>
            <a:r>
              <a:rPr lang="en-US" dirty="0"/>
              <a:t>• The Department of Astronomy and Theoretical Physics at Lund University </a:t>
            </a:r>
          </a:p>
          <a:p>
            <a:r>
              <a:rPr lang="en-US" dirty="0"/>
              <a:t>• The Competence Center of Clinical Research at </a:t>
            </a:r>
            <a:r>
              <a:rPr lang="en-US" dirty="0" err="1"/>
              <a:t>Skåne</a:t>
            </a:r>
            <a:r>
              <a:rPr lang="en-US" dirty="0"/>
              <a:t> University Hospital </a:t>
            </a:r>
            <a:endParaRPr lang="en-US" sz="700" dirty="0">
              <a:solidFill>
                <a:srgbClr val="154F8F"/>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783625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Blank (blue)">
    <p:bg>
      <p:bgPr>
        <a:solidFill>
          <a:srgbClr val="004B8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34395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1"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hyperlink" Target="http://www.mathworks.com/company/user_stories/lund-university-develops-an-artificial-neural-network-for-matching-heart-transplant-donors-with-recipients.html?by=company"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mathworks.com/academia/students/resources.html" TargetMode="External"/><Relationship Id="rId2" Type="http://schemas.openxmlformats.org/officeDocument/2006/relationships/hyperlink" Target="https://github.com/mathworks/awesome-matlab-students" TargetMode="External"/><Relationship Id="rId1" Type="http://schemas.openxmlformats.org/officeDocument/2006/relationships/slideLayout" Target="../slideLayouts/slideLayout2.xml"/><Relationship Id="rId4" Type="http://schemas.openxmlformats.org/officeDocument/2006/relationships/hyperlink" Target="https://www.mathworks.com/academia/students.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nl.mathworks.com/company/user_stories/case-studies/vitesco-technologies-applies-deep-reinforcement-learning-in-powertrain-control.html" TargetMode="External"/><Relationship Id="rId3" Type="http://schemas.openxmlformats.org/officeDocument/2006/relationships/image" Target="../media/image9.jpeg"/><Relationship Id="rId7" Type="http://schemas.openxmlformats.org/officeDocument/2006/relationships/hyperlink" Target="https://library.seg.org/doi/pdf/10.1190/segam2019-3215081.1"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nl.mathworks.com/company/user_stories/case-studies/mitsui-chemicals-deploys-ai-and-automation-systems-with-tensor-flow-and-matlab.html" TargetMode="External"/><Relationship Id="rId11" Type="http://schemas.openxmlformats.org/officeDocument/2006/relationships/hyperlink" Target="https://www.matlabexpo.com/content/dam/mathworks/mathworks-dot-com/images/responsive/supporting/events/2019-expo/fr/airbus-nicolas-castet-artificial-intelligence.pdf" TargetMode="External"/><Relationship Id="rId5" Type="http://schemas.openxmlformats.org/officeDocument/2006/relationships/image" Target="../media/image11.jpeg"/><Relationship Id="rId10" Type="http://schemas.openxmlformats.org/officeDocument/2006/relationships/hyperlink" Target="https://www.matlabexpo.com/content/dam/mathworks/mathworks-dot-com/images/events/matlabexpo/kr/2020/marine-distress-detection-system-using-deep-learning.pdf" TargetMode="External"/><Relationship Id="rId4" Type="http://schemas.openxmlformats.org/officeDocument/2006/relationships/image" Target="../media/image10.jpeg"/><Relationship Id="rId9" Type="http://schemas.openxmlformats.org/officeDocument/2006/relationships/hyperlink" Target="https://www.matlabexpo.com/content/dam/mathworks/mathworks-dot-com/images/events/matlabexpo/jp/2019/b3-ecu-ai-implementation-densoten.pdf"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kr.mathworks.com/videos/matlab-based-development-for-maritime-data-sensing-and-processing-1594663829680.html" TargetMode="External"/><Relationship Id="rId3" Type="http://schemas.openxmlformats.org/officeDocument/2006/relationships/image" Target="../media/image12.png"/><Relationship Id="rId7" Type="http://schemas.openxmlformats.org/officeDocument/2006/relationships/hyperlink" Target="https://nl.mathworks.com/company/newsletters/articles/physics-informed-machine-learning-cloud-based-deep-learning-and-acoustic-patterning-for-organ-cell-growth-research.html"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hyperlink" Target="https://www.mathworks.com/company/newsletters/articles/reconstructing-neural-maps-from-electron-microscopy-data-with-deep-learning.html" TargetMode="External"/><Relationship Id="rId5" Type="http://schemas.openxmlformats.org/officeDocument/2006/relationships/image" Target="../media/image14.jpe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19.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svg"/><Relationship Id="rId10" Type="http://schemas.openxmlformats.org/officeDocument/2006/relationships/image" Target="../media/image23.png"/><Relationship Id="rId4" Type="http://schemas.openxmlformats.org/officeDocument/2006/relationships/image" Target="../media/image16.png"/><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University of</a:t>
            </a:r>
            <a:r>
              <a:rPr lang="en-US" sz="4400" dirty="0"/>
              <a:t> and MathWorks Present:</a:t>
            </a:r>
            <a:br>
              <a:rPr lang="en-US" sz="4400" dirty="0"/>
            </a:br>
            <a:br>
              <a:rPr lang="en-US" sz="4400" dirty="0"/>
            </a:br>
            <a:r>
              <a:rPr lang="en-US" sz="4400" dirty="0"/>
              <a:t>Deep Learning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200" y="3230373"/>
            <a:ext cx="2646690" cy="2646690"/>
          </a:xfrm>
          <a:prstGeom prst="rect">
            <a:avLst/>
          </a:prstGeom>
        </p:spPr>
      </p:pic>
      <p:sp>
        <p:nvSpPr>
          <p:cNvPr id="7" name="Subtitle 6">
            <a:extLst>
              <a:ext uri="{FF2B5EF4-FFF2-40B4-BE49-F238E27FC236}">
                <a16:creationId xmlns:a16="http://schemas.microsoft.com/office/drawing/2014/main" id="{FF95C13F-19A7-471D-A610-3A6486CD7F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F0CAF7-4612-4024-8239-4F13647D4028}"/>
              </a:ext>
            </a:extLst>
          </p:cNvPr>
          <p:cNvSpPr>
            <a:spLocks noGrp="1"/>
          </p:cNvSpPr>
          <p:nvPr>
            <p:ph type="sldNum" sz="quarter" idx="10"/>
          </p:nvPr>
        </p:nvSpPr>
        <p:spPr>
          <a:xfrm>
            <a:off x="0" y="6469805"/>
            <a:ext cx="591671" cy="365125"/>
          </a:xfrm>
          <a:prstGeom prst="rect">
            <a:avLst/>
          </a:prstGeom>
        </p:spPr>
        <p:txBody>
          <a:bodyPr lIns="182880"/>
          <a:lstStyle>
            <a:defPPr>
              <a:defRPr lang="en-US"/>
            </a:defPPr>
            <a:lvl1pPr marL="0" algn="l" defTabSz="914400" rtl="0" eaLnBrk="1" latinLnBrk="0" hangingPunct="1">
              <a:defRPr sz="1200" b="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07EC0-7D61-42B9-AEEE-100AB9A383B2}" type="slidenum">
              <a:rPr lang="en-US" smtClean="0"/>
              <a:pPr/>
              <a:t>10</a:t>
            </a:fld>
            <a:endParaRPr lang="en-US"/>
          </a:p>
        </p:txBody>
      </p:sp>
      <p:sp>
        <p:nvSpPr>
          <p:cNvPr id="2" name="Title 1">
            <a:extLst>
              <a:ext uri="{FF2B5EF4-FFF2-40B4-BE49-F238E27FC236}">
                <a16:creationId xmlns:a16="http://schemas.microsoft.com/office/drawing/2014/main" id="{7A27459C-2463-4913-8C42-4D2A56D026C0}"/>
              </a:ext>
            </a:extLst>
          </p:cNvPr>
          <p:cNvSpPr>
            <a:spLocks noGrp="1"/>
          </p:cNvSpPr>
          <p:nvPr>
            <p:ph type="title"/>
          </p:nvPr>
        </p:nvSpPr>
        <p:spPr/>
        <p:txBody>
          <a:bodyPr/>
          <a:lstStyle/>
          <a:p>
            <a:r>
              <a:rPr lang="en-US" spc="-50"/>
              <a:t>Leverage Application Specific Reference Examples</a:t>
            </a:r>
          </a:p>
        </p:txBody>
      </p:sp>
      <p:grpSp>
        <p:nvGrpSpPr>
          <p:cNvPr id="32" name="Group 31">
            <a:extLst>
              <a:ext uri="{FF2B5EF4-FFF2-40B4-BE49-F238E27FC236}">
                <a16:creationId xmlns:a16="http://schemas.microsoft.com/office/drawing/2014/main" id="{CD453526-D078-45EB-96C7-141DE1DC74BD}"/>
              </a:ext>
            </a:extLst>
          </p:cNvPr>
          <p:cNvGrpSpPr/>
          <p:nvPr/>
        </p:nvGrpSpPr>
        <p:grpSpPr>
          <a:xfrm>
            <a:off x="457201" y="3037307"/>
            <a:ext cx="2567689" cy="3195592"/>
            <a:chOff x="3262759" y="3040263"/>
            <a:chExt cx="2567689" cy="3195592"/>
          </a:xfrm>
        </p:grpSpPr>
        <p:sp>
          <p:nvSpPr>
            <p:cNvPr id="33" name="AutoShape 19">
              <a:extLst>
                <a:ext uri="{FF2B5EF4-FFF2-40B4-BE49-F238E27FC236}">
                  <a16:creationId xmlns:a16="http://schemas.microsoft.com/office/drawing/2014/main" id="{95F0FF0A-9C82-4B4D-833E-D1646D1915F5}"/>
                </a:ext>
              </a:extLst>
            </p:cNvPr>
            <p:cNvSpPr>
              <a:spLocks noChangeArrowheads="1"/>
            </p:cNvSpPr>
            <p:nvPr/>
          </p:nvSpPr>
          <p:spPr bwMode="auto">
            <a:xfrm>
              <a:off x="3262759" y="3492655"/>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4" name="Rounded Rectangle 168">
              <a:extLst>
                <a:ext uri="{FF2B5EF4-FFF2-40B4-BE49-F238E27FC236}">
                  <a16:creationId xmlns:a16="http://schemas.microsoft.com/office/drawing/2014/main" id="{873B3CAA-447B-4828-A9A4-9FDE8708D9CC}"/>
                </a:ext>
              </a:extLst>
            </p:cNvPr>
            <p:cNvSpPr/>
            <p:nvPr/>
          </p:nvSpPr>
          <p:spPr bwMode="auto">
            <a:xfrm>
              <a:off x="3873632" y="3723719"/>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Model design and tuning</a:t>
              </a:r>
            </a:p>
          </p:txBody>
        </p:sp>
        <p:sp>
          <p:nvSpPr>
            <p:cNvPr id="35" name="Rounded Rectangle 168">
              <a:extLst>
                <a:ext uri="{FF2B5EF4-FFF2-40B4-BE49-F238E27FC236}">
                  <a16:creationId xmlns:a16="http://schemas.microsoft.com/office/drawing/2014/main" id="{D40D9278-7B16-4A5C-B74C-A2E47A3A2B23}"/>
                </a:ext>
              </a:extLst>
            </p:cNvPr>
            <p:cNvSpPr/>
            <p:nvPr/>
          </p:nvSpPr>
          <p:spPr bwMode="auto">
            <a:xfrm>
              <a:off x="3854622" y="4575635"/>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Arial" pitchFamily="34" charset="0"/>
                  <a:cs typeface="Arial" pitchFamily="34" charset="0"/>
                </a:rPr>
                <a:t>Hardware accelerated training</a:t>
              </a:r>
              <a:endPar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36" name="Picture 35">
              <a:extLst>
                <a:ext uri="{FF2B5EF4-FFF2-40B4-BE49-F238E27FC236}">
                  <a16:creationId xmlns:a16="http://schemas.microsoft.com/office/drawing/2014/main" id="{D09E64FC-CEBF-4B8C-B741-26A7218BB718}"/>
                </a:ext>
              </a:extLst>
            </p:cNvPr>
            <p:cNvPicPr>
              <a:picLocks noChangeAspect="1"/>
            </p:cNvPicPr>
            <p:nvPr/>
          </p:nvPicPr>
          <p:blipFill rotWithShape="1">
            <a:blip r:embed="rId3">
              <a:biLevel thresh="25000"/>
              <a:extLst>
                <a:ext uri="{BEBA8EAE-BF5A-486C-A8C5-ECC9F3942E4B}">
                  <a14:imgProps xmlns:a14="http://schemas.microsoft.com/office/drawing/2010/main">
                    <a14:imgLayer r:embed="rId4">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339729" y="3740544"/>
              <a:ext cx="532479" cy="487373"/>
            </a:xfrm>
            <a:prstGeom prst="rect">
              <a:avLst/>
            </a:prstGeom>
          </p:spPr>
        </p:pic>
        <p:pic>
          <p:nvPicPr>
            <p:cNvPr id="37" name="Graphic 36">
              <a:extLst>
                <a:ext uri="{FF2B5EF4-FFF2-40B4-BE49-F238E27FC236}">
                  <a16:creationId xmlns:a16="http://schemas.microsoft.com/office/drawing/2014/main" id="{76CDEC21-A865-427B-8601-5CA8D01C05D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63081" y="4623465"/>
              <a:ext cx="485775" cy="485775"/>
            </a:xfrm>
            <a:prstGeom prst="rect">
              <a:avLst/>
            </a:prstGeom>
          </p:spPr>
        </p:pic>
        <p:sp>
          <p:nvSpPr>
            <p:cNvPr id="38" name="Rounded Rectangle 168">
              <a:extLst>
                <a:ext uri="{FF2B5EF4-FFF2-40B4-BE49-F238E27FC236}">
                  <a16:creationId xmlns:a16="http://schemas.microsoft.com/office/drawing/2014/main" id="{BAD594DC-6642-4DF9-8E19-FDDB14F94D8A}"/>
                </a:ext>
              </a:extLst>
            </p:cNvPr>
            <p:cNvSpPr/>
            <p:nvPr/>
          </p:nvSpPr>
          <p:spPr bwMode="auto">
            <a:xfrm>
              <a:off x="3845050" y="5421635"/>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Arial" pitchFamily="34" charset="0"/>
                  <a:cs typeface="Arial" pitchFamily="34" charset="0"/>
                </a:rPr>
                <a:t>Interoperability</a:t>
              </a:r>
              <a:endPar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39" name="Graphic 38" descr="Network">
              <a:extLst>
                <a:ext uri="{FF2B5EF4-FFF2-40B4-BE49-F238E27FC236}">
                  <a16:creationId xmlns:a16="http://schemas.microsoft.com/office/drawing/2014/main" id="{308CA9A9-DDF2-472B-8105-9F5C3C35CE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17302" y="5408693"/>
              <a:ext cx="577333" cy="577333"/>
            </a:xfrm>
            <a:prstGeom prst="rect">
              <a:avLst/>
            </a:prstGeom>
          </p:spPr>
        </p:pic>
        <p:sp>
          <p:nvSpPr>
            <p:cNvPr id="40" name="Chevron 65">
              <a:extLst>
                <a:ext uri="{FF2B5EF4-FFF2-40B4-BE49-F238E27FC236}">
                  <a16:creationId xmlns:a16="http://schemas.microsoft.com/office/drawing/2014/main" id="{9F7B770D-081C-4319-B2DF-6CA5AD9C8920}"/>
                </a:ext>
              </a:extLst>
            </p:cNvPr>
            <p:cNvSpPr/>
            <p:nvPr/>
          </p:nvSpPr>
          <p:spPr>
            <a:xfrm>
              <a:off x="3262759"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AI Modeling</a:t>
              </a:r>
            </a:p>
          </p:txBody>
        </p:sp>
      </p:grpSp>
      <p:pic>
        <p:nvPicPr>
          <p:cNvPr id="4" name="Picture 3">
            <a:extLst>
              <a:ext uri="{FF2B5EF4-FFF2-40B4-BE49-F238E27FC236}">
                <a16:creationId xmlns:a16="http://schemas.microsoft.com/office/drawing/2014/main" id="{F8AE5927-ACBF-4F9D-B388-0CE0FD86F464}"/>
              </a:ext>
            </a:extLst>
          </p:cNvPr>
          <p:cNvPicPr>
            <a:picLocks noChangeAspect="1"/>
          </p:cNvPicPr>
          <p:nvPr/>
        </p:nvPicPr>
        <p:blipFill>
          <a:blip r:embed="rId9"/>
          <a:stretch>
            <a:fillRect/>
          </a:stretch>
        </p:blipFill>
        <p:spPr>
          <a:xfrm>
            <a:off x="3347126" y="1233422"/>
            <a:ext cx="8190531" cy="5072879"/>
          </a:xfrm>
          <a:prstGeom prst="rect">
            <a:avLst/>
          </a:prstGeom>
        </p:spPr>
      </p:pic>
    </p:spTree>
    <p:extLst>
      <p:ext uri="{BB962C8B-B14F-4D97-AF65-F5344CB8AC3E}">
        <p14:creationId xmlns:p14="http://schemas.microsoft.com/office/powerpoint/2010/main" val="390712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sz="2667" dirty="0"/>
              <a:t>Lund University Develops an Artificial Neural Network for Matching Heart Transplant Donors with Recipients</a:t>
            </a:r>
            <a:br>
              <a:rPr lang="en-US" sz="2667" dirty="0">
                <a:solidFill>
                  <a:schemeClr val="tx1"/>
                </a:solidFill>
              </a:rPr>
            </a:br>
            <a:br>
              <a:rPr lang="en-US" sz="2667" dirty="0">
                <a:solidFill>
                  <a:schemeClr val="tx1"/>
                </a:solidFill>
              </a:rPr>
            </a:br>
            <a:br>
              <a:rPr lang="en-US" sz="2667" dirty="0">
                <a:solidFill>
                  <a:schemeClr val="tx1"/>
                </a:solidFill>
              </a:rPr>
            </a:br>
            <a:endParaRPr lang="en-US" sz="2667" dirty="0">
              <a:solidFill>
                <a:schemeClr val="tx1"/>
              </a:solidFill>
            </a:endParaRPr>
          </a:p>
        </p:txBody>
      </p:sp>
      <p:sp>
        <p:nvSpPr>
          <p:cNvPr id="3" name="Content Placeholder 2"/>
          <p:cNvSpPr>
            <a:spLocks noGrp="1"/>
          </p:cNvSpPr>
          <p:nvPr>
            <p:ph idx="1"/>
          </p:nvPr>
        </p:nvSpPr>
        <p:spPr>
          <a:xfrm>
            <a:off x="609599" y="1586835"/>
            <a:ext cx="5791200" cy="5125451"/>
          </a:xfrm>
        </p:spPr>
        <p:txBody>
          <a:bodyPr/>
          <a:lstStyle/>
          <a:p>
            <a:pPr marL="0" indent="0">
              <a:spcBef>
                <a:spcPts val="0"/>
              </a:spcBef>
              <a:buClrTx/>
              <a:buSzTx/>
              <a:buNone/>
            </a:pPr>
            <a:r>
              <a:rPr lang="en-US" sz="2133" b="1" dirty="0">
                <a:solidFill>
                  <a:srgbClr val="125687"/>
                </a:solidFill>
                <a:latin typeface="Arial"/>
                <a:cs typeface="+mn-cs"/>
              </a:rPr>
              <a:t>Challenge</a:t>
            </a:r>
            <a:br>
              <a:rPr lang="en-US" sz="2133" b="1" dirty="0">
                <a:solidFill>
                  <a:srgbClr val="125687"/>
                </a:solidFill>
                <a:latin typeface="Arial"/>
                <a:cs typeface="+mn-cs"/>
              </a:rPr>
            </a:br>
            <a:r>
              <a:rPr lang="en-US" sz="1867" dirty="0"/>
              <a:t>Improve long-term survival rates for heart transplant recipients by identifying optimal recipient and donor matches</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br>
              <a:rPr lang="en-US" sz="2133" b="1" dirty="0">
                <a:solidFill>
                  <a:srgbClr val="125687"/>
                </a:solidFill>
                <a:latin typeface="Arial"/>
                <a:cs typeface="+mn-cs"/>
              </a:rPr>
            </a:br>
            <a:r>
              <a:rPr lang="en-US" sz="1867" dirty="0">
                <a:solidFill>
                  <a:srgbClr val="000000"/>
                </a:solidFill>
              </a:rPr>
              <a:t>Use MathWorks tools to develop a predictive artificial neural network model and simulate thousands of risk-profile combinations on a 56-processor computing cluster</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dirty="0"/>
              <a:t>Prospective five-year survival rate raised by up </a:t>
            </a:r>
            <a:br>
              <a:rPr lang="en-US" sz="1867" dirty="0"/>
            </a:br>
            <a:r>
              <a:rPr lang="en-US" sz="1867" dirty="0"/>
              <a:t>to 10%</a:t>
            </a:r>
          </a:p>
          <a:p>
            <a:pPr marL="452955" lvl="1" indent="-300559">
              <a:lnSpc>
                <a:spcPct val="100000"/>
              </a:lnSpc>
              <a:spcBef>
                <a:spcPts val="240"/>
              </a:spcBef>
              <a:buClr>
                <a:srgbClr val="125687"/>
              </a:buClr>
              <a:buFont typeface="Wingdings" pitchFamily="2" charset="2"/>
              <a:buChar char="§"/>
            </a:pPr>
            <a:r>
              <a:rPr lang="en-US" sz="1867" dirty="0"/>
              <a:t>Network training time reduced by more than two-thirds</a:t>
            </a:r>
          </a:p>
          <a:p>
            <a:pPr marL="452955" lvl="1" indent="-300559">
              <a:lnSpc>
                <a:spcPct val="100000"/>
              </a:lnSpc>
              <a:spcBef>
                <a:spcPts val="240"/>
              </a:spcBef>
              <a:buClr>
                <a:srgbClr val="125687"/>
              </a:buClr>
              <a:buFont typeface="Wingdings" pitchFamily="2" charset="2"/>
              <a:buChar char="§"/>
            </a:pPr>
            <a:r>
              <a:rPr lang="en-US" sz="1867" dirty="0"/>
              <a:t>Simulation time cut from weeks to days</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799" y="4777475"/>
            <a:ext cx="5535759" cy="1505220"/>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a:t>
            </a:r>
            <a:r>
              <a:rPr lang="en-US" sz="1467" i="1" dirty="0">
                <a:solidFill>
                  <a:schemeClr val="tx2"/>
                </a:solidFill>
              </a:rPr>
              <a:t>I spend a lot of time in the clinic, and don’t have the time or the technical expertise to learn, configure, and maintain software. MATLAB makes it easy for physicians like me to get work done and produce meaningful results.</a:t>
            </a:r>
            <a:r>
              <a:rPr lang="en-US" sz="1467" i="1" dirty="0">
                <a:solidFill>
                  <a:schemeClr val="tx2"/>
                </a:solidFill>
                <a:ea typeface="Arial Unicode MS" pitchFamily="34" charset="-128"/>
                <a:cs typeface="Arial Unicode MS" pitchFamily="34" charset="-128"/>
              </a:rPr>
              <a:t>”</a:t>
            </a:r>
          </a:p>
          <a:p>
            <a:pPr lvl="0">
              <a:lnSpc>
                <a:spcPct val="130000"/>
              </a:lnSpc>
              <a:defRPr/>
            </a:pPr>
            <a:r>
              <a:rPr lang="en-US" sz="1333" i="1" dirty="0">
                <a:solidFill>
                  <a:srgbClr val="125687"/>
                </a:solidFill>
                <a:latin typeface="Arial"/>
                <a:ea typeface="Arial Unicode MS" pitchFamily="34" charset="-128"/>
                <a:cs typeface="Arial Unicode MS" pitchFamily="34" charset="-128"/>
              </a:rPr>
              <a:t>- </a:t>
            </a:r>
            <a:r>
              <a:rPr lang="en-US" sz="1333" i="1" dirty="0">
                <a:solidFill>
                  <a:srgbClr val="125687"/>
                </a:solidFill>
              </a:rPr>
              <a:t>Dr. Johan Nilsson, </a:t>
            </a:r>
            <a:r>
              <a:rPr lang="en-US" sz="1333" i="1" dirty="0" err="1">
                <a:solidFill>
                  <a:srgbClr val="125687"/>
                </a:solidFill>
              </a:rPr>
              <a:t>Skåne</a:t>
            </a:r>
            <a:r>
              <a:rPr lang="en-US" sz="1333" i="1" dirty="0">
                <a:solidFill>
                  <a:srgbClr val="125687"/>
                </a:solidFill>
              </a:rPr>
              <a:t> University Hospital, Lund University</a:t>
            </a:r>
            <a:endParaRPr lang="en-US" sz="1333" i="1" dirty="0">
              <a:solidFill>
                <a:srgbClr val="125687"/>
              </a:solidFill>
              <a:latin typeface="Arial"/>
              <a:ea typeface="Arial Unicode MS" pitchFamily="34" charset="-128"/>
              <a:cs typeface="Arial Unicode MS" pitchFamily="34" charset="-128"/>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user story</a:t>
            </a:r>
            <a:endParaRPr lang="en-US" sz="1333" dirty="0"/>
          </a:p>
        </p:txBody>
      </p:sp>
      <p:sp>
        <p:nvSpPr>
          <p:cNvPr id="6" name="Rectangle 2">
            <a:extLst>
              <a:ext uri="{FF2B5EF4-FFF2-40B4-BE49-F238E27FC236}">
                <a16:creationId xmlns:a16="http://schemas.microsoft.com/office/drawing/2014/main" id="{A9ACA3FB-31C7-4E7C-99D6-4992B0497607}"/>
              </a:ext>
            </a:extLst>
          </p:cNvPr>
          <p:cNvSpPr>
            <a:spLocks noChangeArrowheads="1"/>
          </p:cNvSpPr>
          <p:nvPr/>
        </p:nvSpPr>
        <p:spPr bwMode="auto">
          <a:xfrm>
            <a:off x="2053167" y="-3591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sp>
        <p:nvSpPr>
          <p:cNvPr id="9" name="Rectangle 4">
            <a:extLst>
              <a:ext uri="{FF2B5EF4-FFF2-40B4-BE49-F238E27FC236}">
                <a16:creationId xmlns:a16="http://schemas.microsoft.com/office/drawing/2014/main" id="{1A67FDC5-AF1B-4E16-8352-180686B189CD}"/>
              </a:ext>
            </a:extLst>
          </p:cNvPr>
          <p:cNvSpPr>
            <a:spLocks noChangeArrowheads="1"/>
          </p:cNvSpPr>
          <p:nvPr/>
        </p:nvSpPr>
        <p:spPr bwMode="auto">
          <a:xfrm>
            <a:off x="2256367" y="-1559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pic>
        <p:nvPicPr>
          <p:cNvPr id="5" name="Picture 4">
            <a:extLst>
              <a:ext uri="{FF2B5EF4-FFF2-40B4-BE49-F238E27FC236}">
                <a16:creationId xmlns:a16="http://schemas.microsoft.com/office/drawing/2014/main" id="{FBF6771C-27E3-4976-9AF1-033323E35A2C}"/>
              </a:ext>
            </a:extLst>
          </p:cNvPr>
          <p:cNvPicPr>
            <a:picLocks noChangeAspect="1"/>
          </p:cNvPicPr>
          <p:nvPr/>
        </p:nvPicPr>
        <p:blipFill>
          <a:blip r:embed="rId4"/>
          <a:stretch>
            <a:fillRect/>
          </a:stretch>
        </p:blipFill>
        <p:spPr>
          <a:xfrm>
            <a:off x="7442925" y="1473200"/>
            <a:ext cx="4493632" cy="3216549"/>
          </a:xfrm>
          <a:prstGeom prst="rect">
            <a:avLst/>
          </a:prstGeom>
        </p:spPr>
      </p:pic>
    </p:spTree>
    <p:extLst>
      <p:ext uri="{BB962C8B-B14F-4D97-AF65-F5344CB8AC3E}">
        <p14:creationId xmlns:p14="http://schemas.microsoft.com/office/powerpoint/2010/main" val="1060380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01351-2EB8-4203-93B8-92C04323AB3C}"/>
              </a:ext>
            </a:extLst>
          </p:cNvPr>
          <p:cNvSpPr>
            <a:spLocks noGrp="1"/>
          </p:cNvSpPr>
          <p:nvPr>
            <p:ph type="title"/>
          </p:nvPr>
        </p:nvSpPr>
        <p:spPr/>
        <p:txBody>
          <a:bodyPr/>
          <a:lstStyle/>
          <a:p>
            <a:r>
              <a:rPr lang="en-US" dirty="0"/>
              <a:t>Deep Learning Onramp</a:t>
            </a:r>
          </a:p>
        </p:txBody>
      </p:sp>
      <p:sp>
        <p:nvSpPr>
          <p:cNvPr id="5" name="Content Placeholder 4">
            <a:extLst>
              <a:ext uri="{FF2B5EF4-FFF2-40B4-BE49-F238E27FC236}">
                <a16:creationId xmlns:a16="http://schemas.microsoft.com/office/drawing/2014/main" id="{FA855069-C12A-44DC-8C39-B776477E98B8}"/>
              </a:ext>
            </a:extLst>
          </p:cNvPr>
          <p:cNvSpPr>
            <a:spLocks noGrp="1"/>
          </p:cNvSpPr>
          <p:nvPr>
            <p:ph idx="1"/>
          </p:nvPr>
        </p:nvSpPr>
        <p:spPr>
          <a:xfrm>
            <a:off x="609602" y="1600200"/>
            <a:ext cx="5562598" cy="4648200"/>
          </a:xfrm>
        </p:spPr>
        <p:txBody>
          <a:bodyPr/>
          <a:lstStyle/>
          <a:p>
            <a:r>
              <a:rPr lang="en-US" dirty="0"/>
              <a:t>Learn the basics of deep learning in 2 hours</a:t>
            </a:r>
          </a:p>
          <a:p>
            <a:r>
              <a:rPr lang="en-US" dirty="0"/>
              <a:t>Hands-on exercises and short video demonstrations</a:t>
            </a:r>
          </a:p>
          <a:p>
            <a:r>
              <a:rPr lang="en-US" dirty="0"/>
              <a:t>Work on real-life image recognition problems</a:t>
            </a:r>
          </a:p>
          <a:p>
            <a:r>
              <a:rPr lang="en-US" dirty="0"/>
              <a:t>Topics include:</a:t>
            </a:r>
          </a:p>
          <a:p>
            <a:pPr lvl="1"/>
            <a:r>
              <a:rPr lang="en-US" dirty="0"/>
              <a:t>Convolutional neural networks</a:t>
            </a:r>
          </a:p>
          <a:p>
            <a:pPr lvl="1"/>
            <a:r>
              <a:rPr lang="en-US" dirty="0"/>
              <a:t>Working with pre-trained networks</a:t>
            </a:r>
          </a:p>
          <a:p>
            <a:pPr lvl="1"/>
            <a:r>
              <a:rPr lang="en-US" dirty="0"/>
              <a:t>Transfer learning</a:t>
            </a:r>
          </a:p>
          <a:p>
            <a:pPr lvl="1"/>
            <a:r>
              <a:rPr lang="en-US" dirty="0"/>
              <a:t>Evaluating network performance</a:t>
            </a:r>
          </a:p>
          <a:p>
            <a:endParaRPr lang="en-US" dirty="0"/>
          </a:p>
          <a:p>
            <a:endParaRPr lang="en-US" dirty="0"/>
          </a:p>
        </p:txBody>
      </p:sp>
      <p:pic>
        <p:nvPicPr>
          <p:cNvPr id="10" name="Picture 9">
            <a:extLst>
              <a:ext uri="{FF2B5EF4-FFF2-40B4-BE49-F238E27FC236}">
                <a16:creationId xmlns:a16="http://schemas.microsoft.com/office/drawing/2014/main" id="{14837DBF-43AC-4A07-9E23-6D925444F69F}"/>
              </a:ext>
            </a:extLst>
          </p:cNvPr>
          <p:cNvPicPr>
            <a:picLocks noChangeAspect="1"/>
          </p:cNvPicPr>
          <p:nvPr/>
        </p:nvPicPr>
        <p:blipFill>
          <a:blip r:embed="rId2"/>
          <a:stretch>
            <a:fillRect/>
          </a:stretch>
        </p:blipFill>
        <p:spPr>
          <a:xfrm>
            <a:off x="6324600" y="685800"/>
            <a:ext cx="5820078" cy="2971800"/>
          </a:xfrm>
          <a:prstGeom prst="rect">
            <a:avLst/>
          </a:prstGeom>
        </p:spPr>
      </p:pic>
      <p:pic>
        <p:nvPicPr>
          <p:cNvPr id="11" name="Picture 10">
            <a:extLst>
              <a:ext uri="{FF2B5EF4-FFF2-40B4-BE49-F238E27FC236}">
                <a16:creationId xmlns:a16="http://schemas.microsoft.com/office/drawing/2014/main" id="{6E98DEE9-145C-4455-9CD3-0420C846C17B}"/>
              </a:ext>
            </a:extLst>
          </p:cNvPr>
          <p:cNvPicPr>
            <a:picLocks noChangeAspect="1"/>
          </p:cNvPicPr>
          <p:nvPr/>
        </p:nvPicPr>
        <p:blipFill>
          <a:blip r:embed="rId3"/>
          <a:stretch>
            <a:fillRect/>
          </a:stretch>
        </p:blipFill>
        <p:spPr>
          <a:xfrm>
            <a:off x="5994402" y="4191000"/>
            <a:ext cx="2347705" cy="1944088"/>
          </a:xfrm>
          <a:prstGeom prst="rect">
            <a:avLst/>
          </a:prstGeom>
        </p:spPr>
      </p:pic>
      <p:pic>
        <p:nvPicPr>
          <p:cNvPr id="12" name="Picture 11">
            <a:extLst>
              <a:ext uri="{FF2B5EF4-FFF2-40B4-BE49-F238E27FC236}">
                <a16:creationId xmlns:a16="http://schemas.microsoft.com/office/drawing/2014/main" id="{76FF3CCA-6EF5-4451-B921-A7E7A9ED8E15}"/>
              </a:ext>
            </a:extLst>
          </p:cNvPr>
          <p:cNvPicPr>
            <a:picLocks noChangeAspect="1"/>
          </p:cNvPicPr>
          <p:nvPr/>
        </p:nvPicPr>
        <p:blipFill>
          <a:blip r:embed="rId4"/>
          <a:stretch>
            <a:fillRect/>
          </a:stretch>
        </p:blipFill>
        <p:spPr>
          <a:xfrm>
            <a:off x="8342107" y="3728230"/>
            <a:ext cx="3728705" cy="31016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6857998" cy="4648200"/>
          </a:xfrm>
        </p:spPr>
        <p:txBody>
          <a:bodyPr/>
          <a:lstStyle/>
          <a:p>
            <a:r>
              <a:rPr lang="en-US" sz="2800" dirty="0"/>
              <a:t>Go to </a:t>
            </a:r>
            <a:r>
              <a:rPr lang="en-US" sz="2800" dirty="0">
                <a:hlinkClick r:id="rId2"/>
              </a:rPr>
              <a:t>https://matlabacademy.mathworks.com/</a:t>
            </a:r>
            <a:r>
              <a:rPr lang="en-US" sz="2800" dirty="0"/>
              <a:t> </a:t>
            </a:r>
          </a:p>
          <a:p>
            <a:endParaRPr lang="en-US" sz="2800" dirty="0"/>
          </a:p>
          <a:p>
            <a:r>
              <a:rPr lang="en-US" sz="2800" dirty="0"/>
              <a:t>Log in to your MathWorks account</a:t>
            </a:r>
          </a:p>
          <a:p>
            <a:endParaRPr lang="en-US" sz="2800" dirty="0"/>
          </a:p>
          <a:p>
            <a:r>
              <a:rPr lang="en-US" sz="2800" dirty="0"/>
              <a:t>Launch Deep Learning Onramp</a:t>
            </a:r>
          </a:p>
        </p:txBody>
      </p:sp>
      <p:pic>
        <p:nvPicPr>
          <p:cNvPr id="4" name="Picture 3">
            <a:extLst>
              <a:ext uri="{FF2B5EF4-FFF2-40B4-BE49-F238E27FC236}">
                <a16:creationId xmlns:a16="http://schemas.microsoft.com/office/drawing/2014/main" id="{BFEB55E7-471F-4B52-8E7E-0E5F15F96018}"/>
              </a:ext>
            </a:extLst>
          </p:cNvPr>
          <p:cNvPicPr>
            <a:picLocks noChangeAspect="1"/>
          </p:cNvPicPr>
          <p:nvPr/>
        </p:nvPicPr>
        <p:blipFill>
          <a:blip r:embed="rId3"/>
          <a:stretch>
            <a:fillRect/>
          </a:stretch>
        </p:blipFill>
        <p:spPr>
          <a:xfrm>
            <a:off x="8234840" y="1485900"/>
            <a:ext cx="3140243" cy="3886200"/>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7A36E-45EB-4348-B4E6-156A3B3295F8}"/>
              </a:ext>
            </a:extLst>
          </p:cNvPr>
          <p:cNvSpPr txBox="1">
            <a:spLocks/>
          </p:cNvSpPr>
          <p:nvPr/>
        </p:nvSpPr>
        <p:spPr>
          <a:xfrm>
            <a:off x="551384" y="54868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dirty="0">
                <a:latin typeface="Arial"/>
                <a:cs typeface="Arial"/>
              </a:rPr>
              <a:t>Additional Learning Resources:</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dirty="0"/>
          </a:p>
          <a:p>
            <a:pPr marL="458340" lvl="1" indent="0">
              <a:buFont typeface="Arial" pitchFamily="34" charset="0"/>
              <a:buNone/>
            </a:pPr>
            <a:endParaRPr lang="en-US" dirty="0"/>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479376" y="1628800"/>
            <a:ext cx="10769600" cy="3888432"/>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r>
              <a:rPr lang="en-US" dirty="0">
                <a:latin typeface="Arial"/>
                <a:cs typeface="Arial"/>
              </a:rPr>
              <a:t>Follow @matlab_students on Instagram for tips/tricks, videos, and more!</a:t>
            </a:r>
          </a:p>
          <a:p>
            <a:pPr marL="744220" lvl="1" indent="-286385">
              <a:buFont typeface="Courier New,monospace" pitchFamily="2" charset="2"/>
              <a:buChar char="o"/>
            </a:pPr>
            <a:r>
              <a:rPr lang="en-US" dirty="0">
                <a:latin typeface="Arial"/>
                <a:cs typeface="Arial"/>
              </a:rPr>
              <a:t>This account is managed by MathWorks and is specifically for students!</a:t>
            </a:r>
          </a:p>
          <a:p>
            <a:pPr marL="744220" lvl="1" indent="-286385">
              <a:buFont typeface="Courier New,monospace" pitchFamily="2" charset="2"/>
              <a:buChar char="o"/>
            </a:pPr>
            <a:endParaRPr lang="en-US" dirty="0">
              <a:latin typeface="Arial"/>
              <a:cs typeface="Arial"/>
            </a:endParaRPr>
          </a:p>
          <a:p>
            <a:pPr marL="399688" indent="-342900"/>
            <a:r>
              <a:rPr lang="en-US" dirty="0">
                <a:latin typeface="Arial"/>
                <a:cs typeface="Arial"/>
              </a:rPr>
              <a:t>Star the </a:t>
            </a:r>
            <a:r>
              <a:rPr lang="en-US" dirty="0">
                <a:latin typeface="Arial"/>
                <a:cs typeface="Arial"/>
                <a:hlinkClick r:id="rId2"/>
              </a:rPr>
              <a:t>Awesome MATLAB Student Repository </a:t>
            </a:r>
            <a:r>
              <a:rPr lang="en-US" dirty="0">
                <a:latin typeface="Arial"/>
                <a:cs typeface="Arial"/>
              </a:rPr>
              <a:t>on GitHub and Bookmark the </a:t>
            </a:r>
            <a:r>
              <a:rPr lang="en-US" dirty="0">
                <a:latin typeface="Arial"/>
                <a:cs typeface="Arial"/>
                <a:hlinkClick r:id="rId3"/>
              </a:rPr>
              <a:t>MATLAB &amp; Simulink Resources for Students </a:t>
            </a:r>
            <a:r>
              <a:rPr lang="en-US" dirty="0">
                <a:latin typeface="Arial"/>
                <a:cs typeface="Arial"/>
              </a:rPr>
              <a:t>page.</a:t>
            </a:r>
          </a:p>
          <a:p>
            <a:pPr marL="399688" indent="-342900"/>
            <a:endParaRPr lang="en-US" dirty="0">
              <a:latin typeface="Arial"/>
              <a:cs typeface="Arial"/>
            </a:endParaRPr>
          </a:p>
          <a:p>
            <a:pPr marL="399688" indent="-342900"/>
            <a:r>
              <a:rPr lang="en-US" dirty="0">
                <a:latin typeface="Arial"/>
                <a:cs typeface="Arial"/>
              </a:rPr>
              <a:t>Check out some of the other </a:t>
            </a:r>
            <a:r>
              <a:rPr lang="en-US" dirty="0">
                <a:latin typeface="Arial"/>
                <a:cs typeface="Arial"/>
                <a:hlinkClick r:id="rId4"/>
              </a:rPr>
              <a:t>Student Program opportunities </a:t>
            </a:r>
            <a:r>
              <a:rPr lang="en-US" dirty="0">
                <a:latin typeface="Arial"/>
                <a:cs typeface="Arial"/>
              </a:rPr>
              <a:t>at MathWorks.</a:t>
            </a:r>
          </a:p>
          <a:p>
            <a:pPr marL="457835" lvl="1" inden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 to Deep Learning</a:t>
            </a:r>
          </a:p>
          <a:p>
            <a:pPr marL="744220" lvl="1" indent="-286385"/>
            <a:r>
              <a:rPr lang="en-US" dirty="0"/>
              <a:t>Create MathWorks account</a:t>
            </a:r>
          </a:p>
          <a:p>
            <a:pPr marL="744220" lvl="1" indent="-286385"/>
            <a:r>
              <a:rPr lang="en-US" dirty="0"/>
              <a:t>Log in to Deep Learning Onramp / Test MATLAB Online</a:t>
            </a:r>
          </a:p>
          <a:p>
            <a:pPr marL="343535" indent="-343535"/>
            <a:r>
              <a:rPr lang="en-US" dirty="0">
                <a:highlight>
                  <a:srgbClr val="FFFF00"/>
                </a:highlight>
              </a:rPr>
              <a:t>6.30 pm – 8.00 pm</a:t>
            </a:r>
            <a:r>
              <a:rPr lang="en-US" dirty="0"/>
              <a:t>: Deep Learning Onramp (on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A4C3-E031-4C8A-9CA5-5A3929417AA3}"/>
              </a:ext>
            </a:extLst>
          </p:cNvPr>
          <p:cNvSpPr>
            <a:spLocks noGrp="1"/>
          </p:cNvSpPr>
          <p:nvPr>
            <p:ph type="title"/>
          </p:nvPr>
        </p:nvSpPr>
        <p:spPr/>
        <p:txBody>
          <a:bodyPr/>
          <a:lstStyle/>
          <a:p>
            <a:r>
              <a:rPr lang="en-US" dirty="0"/>
              <a:t>What is Deep Learning?</a:t>
            </a:r>
          </a:p>
        </p:txBody>
      </p:sp>
      <p:sp>
        <p:nvSpPr>
          <p:cNvPr id="3" name="Content Placeholder 2">
            <a:extLst>
              <a:ext uri="{FF2B5EF4-FFF2-40B4-BE49-F238E27FC236}">
                <a16:creationId xmlns:a16="http://schemas.microsoft.com/office/drawing/2014/main" id="{FF7D0730-1949-495F-AA9A-8C7E87649237}"/>
              </a:ext>
            </a:extLst>
          </p:cNvPr>
          <p:cNvSpPr>
            <a:spLocks noGrp="1"/>
          </p:cNvSpPr>
          <p:nvPr>
            <p:ph idx="1"/>
          </p:nvPr>
        </p:nvSpPr>
        <p:spPr>
          <a:xfrm>
            <a:off x="609602" y="1600200"/>
            <a:ext cx="5867398" cy="4648200"/>
          </a:xfrm>
        </p:spPr>
        <p:txBody>
          <a:bodyPr/>
          <a:lstStyle/>
          <a:p>
            <a:r>
              <a:rPr lang="en-US" dirty="0"/>
              <a:t>Machine learning in which a model learns to perform classification tasks</a:t>
            </a:r>
          </a:p>
          <a:p>
            <a:r>
              <a:rPr lang="en-US" dirty="0"/>
              <a:t>Implemented using a neural network architecture</a:t>
            </a:r>
          </a:p>
          <a:p>
            <a:pPr lvl="1"/>
            <a:r>
              <a:rPr lang="en-US" dirty="0"/>
              <a:t>Deep refers to the number of layers in the network</a:t>
            </a:r>
          </a:p>
          <a:p>
            <a:r>
              <a:rPr lang="en-US" dirty="0"/>
              <a:t>Deep learning at work:</a:t>
            </a:r>
          </a:p>
          <a:p>
            <a:pPr lvl="1"/>
            <a:r>
              <a:rPr lang="en-US" dirty="0"/>
              <a:t>A self-driving vehicle slows down as it approaches a pedestrian crosswalk</a:t>
            </a:r>
          </a:p>
          <a:p>
            <a:pPr lvl="1"/>
            <a:r>
              <a:rPr lang="en-US" dirty="0"/>
              <a:t>An ATM rejects a counterfeit bank note</a:t>
            </a:r>
          </a:p>
          <a:p>
            <a:pPr lvl="1"/>
            <a:r>
              <a:rPr lang="en-US" dirty="0"/>
              <a:t>A smartphone app gives an instant translation of a foreign street sign</a:t>
            </a:r>
          </a:p>
        </p:txBody>
      </p:sp>
      <p:sp>
        <p:nvSpPr>
          <p:cNvPr id="6" name="AutoShape 2" descr="Figure 1. Neural networks, which are organized in layers consisting of a set of interconnected nodes. Networks can have tens or hundreds of hidden layers.">
            <a:extLst>
              <a:ext uri="{FF2B5EF4-FFF2-40B4-BE49-F238E27FC236}">
                <a16:creationId xmlns:a16="http://schemas.microsoft.com/office/drawing/2014/main" id="{A057B784-D221-4F97-910B-797A17F042E5}"/>
              </a:ext>
            </a:extLst>
          </p:cNvPr>
          <p:cNvSpPr>
            <a:spLocks noChangeAspect="1" noChangeArrowheads="1"/>
          </p:cNvSpPr>
          <p:nvPr/>
        </p:nvSpPr>
        <p:spPr bwMode="auto">
          <a:xfrm>
            <a:off x="5943600" y="3276600"/>
            <a:ext cx="2819400" cy="28194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573C0EE6-359D-40FD-AB72-B2363613EBEE}"/>
              </a:ext>
            </a:extLst>
          </p:cNvPr>
          <p:cNvPicPr>
            <a:picLocks noChangeAspect="1"/>
          </p:cNvPicPr>
          <p:nvPr/>
        </p:nvPicPr>
        <p:blipFill>
          <a:blip r:embed="rId2"/>
          <a:stretch>
            <a:fillRect/>
          </a:stretch>
        </p:blipFill>
        <p:spPr>
          <a:xfrm>
            <a:off x="6638547" y="1809044"/>
            <a:ext cx="4775666" cy="1617057"/>
          </a:xfrm>
          <a:prstGeom prst="rect">
            <a:avLst/>
          </a:prstGeom>
        </p:spPr>
      </p:pic>
      <p:sp>
        <p:nvSpPr>
          <p:cNvPr id="9" name="Arrow: Down 8">
            <a:extLst>
              <a:ext uri="{FF2B5EF4-FFF2-40B4-BE49-F238E27FC236}">
                <a16:creationId xmlns:a16="http://schemas.microsoft.com/office/drawing/2014/main" id="{F555AABF-22AA-434D-BA25-8B3C16417166}"/>
              </a:ext>
            </a:extLst>
          </p:cNvPr>
          <p:cNvSpPr/>
          <p:nvPr/>
        </p:nvSpPr>
        <p:spPr>
          <a:xfrm>
            <a:off x="8815170" y="3695700"/>
            <a:ext cx="422420" cy="4572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0" name="Picture 9">
            <a:extLst>
              <a:ext uri="{FF2B5EF4-FFF2-40B4-BE49-F238E27FC236}">
                <a16:creationId xmlns:a16="http://schemas.microsoft.com/office/drawing/2014/main" id="{3E076F14-05BF-48FA-BED0-18EC04032B09}"/>
              </a:ext>
            </a:extLst>
          </p:cNvPr>
          <p:cNvPicPr>
            <a:picLocks noChangeAspect="1"/>
          </p:cNvPicPr>
          <p:nvPr/>
        </p:nvPicPr>
        <p:blipFill>
          <a:blip r:embed="rId3"/>
          <a:stretch>
            <a:fillRect/>
          </a:stretch>
        </p:blipFill>
        <p:spPr>
          <a:xfrm>
            <a:off x="6575279" y="4267200"/>
            <a:ext cx="4902202" cy="1319009"/>
          </a:xfrm>
          <a:prstGeom prst="rect">
            <a:avLst/>
          </a:prstGeom>
        </p:spPr>
      </p:pic>
    </p:spTree>
    <p:extLst>
      <p:ext uri="{BB962C8B-B14F-4D97-AF65-F5344CB8AC3E}">
        <p14:creationId xmlns:p14="http://schemas.microsoft.com/office/powerpoint/2010/main" val="1973318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5D73-48BB-4A43-98AB-38CEA6697EF8}"/>
              </a:ext>
            </a:extLst>
          </p:cNvPr>
          <p:cNvSpPr>
            <a:spLocks noGrp="1"/>
          </p:cNvSpPr>
          <p:nvPr>
            <p:ph type="title"/>
          </p:nvPr>
        </p:nvSpPr>
        <p:spPr/>
        <p:txBody>
          <a:bodyPr/>
          <a:lstStyle/>
          <a:p>
            <a:r>
              <a:rPr lang="en-US" dirty="0"/>
              <a:t>Using MATLAB for Deep Learning</a:t>
            </a:r>
          </a:p>
        </p:txBody>
      </p:sp>
      <p:sp>
        <p:nvSpPr>
          <p:cNvPr id="3" name="Content Placeholder 2">
            <a:extLst>
              <a:ext uri="{FF2B5EF4-FFF2-40B4-BE49-F238E27FC236}">
                <a16:creationId xmlns:a16="http://schemas.microsoft.com/office/drawing/2014/main" id="{65164179-C84F-49D7-BECD-3AAEDF3973F7}"/>
              </a:ext>
            </a:extLst>
          </p:cNvPr>
          <p:cNvSpPr>
            <a:spLocks noGrp="1"/>
          </p:cNvSpPr>
          <p:nvPr>
            <p:ph idx="1"/>
          </p:nvPr>
        </p:nvSpPr>
        <p:spPr>
          <a:xfrm>
            <a:off x="609602" y="1600200"/>
            <a:ext cx="6172198" cy="4648200"/>
          </a:xfrm>
        </p:spPr>
        <p:txBody>
          <a:bodyPr/>
          <a:lstStyle/>
          <a:p>
            <a:r>
              <a:rPr lang="en-US" dirty="0"/>
              <a:t>With just a few lines of MATLAB code, you can build deep learning models without having to be an expert</a:t>
            </a:r>
          </a:p>
          <a:p>
            <a:r>
              <a:rPr lang="en-US" dirty="0"/>
              <a:t>MATLAB is fast: Run deployed models up to </a:t>
            </a:r>
            <a:r>
              <a:rPr lang="en-US" b="1" dirty="0"/>
              <a:t>7x faster</a:t>
            </a:r>
            <a:r>
              <a:rPr lang="en-US" dirty="0"/>
              <a:t> than </a:t>
            </a:r>
            <a:r>
              <a:rPr lang="en-US" dirty="0" err="1"/>
              <a:t>TensorFlow</a:t>
            </a:r>
            <a:r>
              <a:rPr lang="en-US" dirty="0"/>
              <a:t> </a:t>
            </a:r>
          </a:p>
          <a:p>
            <a:r>
              <a:rPr lang="en-US" dirty="0"/>
              <a:t>Easily access the latest models, including </a:t>
            </a:r>
            <a:r>
              <a:rPr lang="en-US" b="1" dirty="0" err="1"/>
              <a:t>GoogLeNet</a:t>
            </a:r>
            <a:r>
              <a:rPr lang="en-US" dirty="0"/>
              <a:t>,</a:t>
            </a:r>
            <a:r>
              <a:rPr lang="en-US" b="1" dirty="0"/>
              <a:t> VGG-16</a:t>
            </a:r>
            <a:r>
              <a:rPr lang="en-US" dirty="0"/>
              <a:t>, </a:t>
            </a:r>
            <a:r>
              <a:rPr lang="en-US" b="1" dirty="0" err="1"/>
              <a:t>AlexNet</a:t>
            </a:r>
            <a:r>
              <a:rPr lang="en-US" b="1" dirty="0"/>
              <a:t> </a:t>
            </a:r>
            <a:r>
              <a:rPr lang="en-US" dirty="0"/>
              <a:t>and much more</a:t>
            </a:r>
          </a:p>
          <a:p>
            <a:endParaRPr lang="en-US" dirty="0"/>
          </a:p>
        </p:txBody>
      </p:sp>
      <p:pic>
        <p:nvPicPr>
          <p:cNvPr id="9" name="Picture 8">
            <a:extLst>
              <a:ext uri="{FF2B5EF4-FFF2-40B4-BE49-F238E27FC236}">
                <a16:creationId xmlns:a16="http://schemas.microsoft.com/office/drawing/2014/main" id="{08CB3786-4794-4C0F-BF58-0C68FA0B499E}"/>
              </a:ext>
            </a:extLst>
          </p:cNvPr>
          <p:cNvPicPr>
            <a:picLocks noChangeAspect="1"/>
          </p:cNvPicPr>
          <p:nvPr/>
        </p:nvPicPr>
        <p:blipFill>
          <a:blip r:embed="rId2"/>
          <a:stretch>
            <a:fillRect/>
          </a:stretch>
        </p:blipFill>
        <p:spPr>
          <a:xfrm>
            <a:off x="7086600" y="1600200"/>
            <a:ext cx="4785360" cy="3657600"/>
          </a:xfrm>
          <a:prstGeom prst="rect">
            <a:avLst/>
          </a:prstGeom>
        </p:spPr>
      </p:pic>
    </p:spTree>
    <p:extLst>
      <p:ext uri="{BB962C8B-B14F-4D97-AF65-F5344CB8AC3E}">
        <p14:creationId xmlns:p14="http://schemas.microsoft.com/office/powerpoint/2010/main" val="3681608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08BDE-13BA-48E2-BD3B-5618B4757931}"/>
              </a:ext>
            </a:extLst>
          </p:cNvPr>
          <p:cNvSpPr txBox="1">
            <a:spLocks/>
          </p:cNvSpPr>
          <p:nvPr/>
        </p:nvSpPr>
        <p:spPr>
          <a:xfrm>
            <a:off x="-9863" y="0"/>
            <a:ext cx="6113443" cy="3431006"/>
          </a:xfrm>
          <a:prstGeom prst="rect">
            <a:avLst/>
          </a:prstGeom>
          <a:ln w="6350">
            <a:noFill/>
          </a:ln>
        </p:spPr>
        <p:txBody>
          <a:bodyPr/>
          <a:lst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a:lstStyle>
          <a:p>
            <a:pPr algn="ctr"/>
            <a:endParaRPr lang="en-AU">
              <a:solidFill>
                <a:schemeClr val="bg1"/>
              </a:solidFill>
            </a:endParaRPr>
          </a:p>
          <a:p>
            <a:pPr algn="ctr"/>
            <a:endParaRPr lang="en-AU">
              <a:solidFill>
                <a:schemeClr val="bg1"/>
              </a:solidFill>
            </a:endParaRPr>
          </a:p>
          <a:p>
            <a:pPr algn="ctr"/>
            <a:endParaRPr lang="en-AU">
              <a:solidFill>
                <a:schemeClr val="bg1"/>
              </a:solidFill>
            </a:endParaRPr>
          </a:p>
          <a:p>
            <a:pPr algn="ctr"/>
            <a:r>
              <a:rPr lang="en-AU">
                <a:solidFill>
                  <a:schemeClr val="bg1"/>
                </a:solidFill>
              </a:rPr>
              <a:t>Deep Learning Used in Industry</a:t>
            </a:r>
          </a:p>
          <a:p>
            <a:endParaRPr lang="en-AU">
              <a:solidFill>
                <a:schemeClr val="bg1"/>
              </a:solidFill>
            </a:endParaRPr>
          </a:p>
        </p:txBody>
      </p:sp>
      <p:pic>
        <p:nvPicPr>
          <p:cNvPr id="8" name="Picture 7" descr="A drone flying in the sky&#10;&#10;Description automatically generated with medium confidence">
            <a:extLst>
              <a:ext uri="{FF2B5EF4-FFF2-40B4-BE49-F238E27FC236}">
                <a16:creationId xmlns:a16="http://schemas.microsoft.com/office/drawing/2014/main" id="{5F113F90-BCD2-455B-8F77-A384DD36D96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0320" t="32169" r="10545" b="17941"/>
          <a:stretch/>
        </p:blipFill>
        <p:spPr>
          <a:xfrm>
            <a:off x="6103580" y="14514"/>
            <a:ext cx="6083129" cy="3421391"/>
          </a:xfrm>
          <a:prstGeom prst="rect">
            <a:avLst/>
          </a:prstGeom>
        </p:spPr>
      </p:pic>
      <p:pic>
        <p:nvPicPr>
          <p:cNvPr id="11" name="Picture 10" descr="A close-up of a car engine&#10;&#10;Description automatically generated">
            <a:extLst>
              <a:ext uri="{FF2B5EF4-FFF2-40B4-BE49-F238E27FC236}">
                <a16:creationId xmlns:a16="http://schemas.microsoft.com/office/drawing/2014/main" id="{294F90D6-EA0B-454D-8409-767431EF78E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48" t="5880" r="457" b="9952"/>
          <a:stretch/>
        </p:blipFill>
        <p:spPr>
          <a:xfrm>
            <a:off x="-9863" y="3436346"/>
            <a:ext cx="6098285" cy="3429001"/>
          </a:xfrm>
          <a:prstGeom prst="rect">
            <a:avLst/>
          </a:prstGeom>
        </p:spPr>
      </p:pic>
      <p:pic>
        <p:nvPicPr>
          <p:cNvPr id="14" name="Picture 13" descr="A picture containing keyboard, electronics&#10;&#10;Description automatically generated">
            <a:extLst>
              <a:ext uri="{FF2B5EF4-FFF2-40B4-BE49-F238E27FC236}">
                <a16:creationId xmlns:a16="http://schemas.microsoft.com/office/drawing/2014/main" id="{1EFF6180-B721-4510-966A-C8321E7BF42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1" t="21394" r="565" b="10256"/>
          <a:stretch/>
        </p:blipFill>
        <p:spPr>
          <a:xfrm>
            <a:off x="6103580" y="3436346"/>
            <a:ext cx="6083129" cy="3421390"/>
          </a:xfrm>
          <a:prstGeom prst="rect">
            <a:avLst/>
          </a:prstGeom>
        </p:spPr>
      </p:pic>
      <p:sp>
        <p:nvSpPr>
          <p:cNvPr id="6" name="Rectangle 5">
            <a:extLst>
              <a:ext uri="{FF2B5EF4-FFF2-40B4-BE49-F238E27FC236}">
                <a16:creationId xmlns:a16="http://schemas.microsoft.com/office/drawing/2014/main" id="{D342398C-8B6F-4E30-8621-AFCC17955CE6}"/>
              </a:ext>
            </a:extLst>
          </p:cNvPr>
          <p:cNvSpPr/>
          <p:nvPr/>
        </p:nvSpPr>
        <p:spPr>
          <a:xfrm>
            <a:off x="7378051" y="6142857"/>
            <a:ext cx="3795486" cy="707886"/>
          </a:xfrm>
          <a:prstGeom prst="rect">
            <a:avLst/>
          </a:prstGeom>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000" b="1">
                <a:solidFill>
                  <a:schemeClr val="dk1"/>
                </a:solidFill>
                <a:latin typeface="Arial Nova" panose="020B0604020202020204" pitchFamily="34" charset="0"/>
                <a:cs typeface="Arial" pitchFamily="34" charset="0"/>
                <a:hlinkClick r:id="rId6"/>
              </a:rPr>
              <a:t>Automated Visual Inspection</a:t>
            </a:r>
            <a:br>
              <a:rPr lang="en-US" sz="2000">
                <a:solidFill>
                  <a:schemeClr val="dk1"/>
                </a:solidFill>
                <a:latin typeface="Arial Nova" panose="020B0604020202020204" pitchFamily="34" charset="0"/>
                <a:cs typeface="Arial" pitchFamily="34" charset="0"/>
                <a:hlinkClick r:id="rId7"/>
              </a:rPr>
            </a:br>
            <a:r>
              <a:rPr lang="en-US" sz="2000">
                <a:solidFill>
                  <a:schemeClr val="dk1"/>
                </a:solidFill>
                <a:latin typeface="Arial Nova" panose="020B0604020202020204" pitchFamily="34" charset="0"/>
                <a:cs typeface="Arial" pitchFamily="34" charset="0"/>
              </a:rPr>
              <a:t>Mitsui Chemi</a:t>
            </a:r>
            <a:r>
              <a:rPr lang="en-US" sz="2000">
                <a:latin typeface="Arial Nova" panose="020B0604020202020204" pitchFamily="34" charset="0"/>
                <a:cs typeface="Arial" pitchFamily="34" charset="0"/>
              </a:rPr>
              <a:t>cals</a:t>
            </a:r>
            <a:endParaRPr lang="en-AU" sz="2000">
              <a:solidFill>
                <a:schemeClr val="dk1"/>
              </a:solidFill>
              <a:latin typeface="Arial Nova" panose="020B0604020202020204" pitchFamily="34" charset="0"/>
              <a:cs typeface="Arial" pitchFamily="34" charset="0"/>
            </a:endParaRPr>
          </a:p>
        </p:txBody>
      </p:sp>
      <p:sp>
        <p:nvSpPr>
          <p:cNvPr id="7" name="Rectangle 6">
            <a:extLst>
              <a:ext uri="{FF2B5EF4-FFF2-40B4-BE49-F238E27FC236}">
                <a16:creationId xmlns:a16="http://schemas.microsoft.com/office/drawing/2014/main" id="{0033D093-FF6B-4D51-BF38-F8AAF11B9602}"/>
              </a:ext>
            </a:extLst>
          </p:cNvPr>
          <p:cNvSpPr/>
          <p:nvPr/>
        </p:nvSpPr>
        <p:spPr>
          <a:xfrm>
            <a:off x="1440823" y="6157369"/>
            <a:ext cx="3206775" cy="707886"/>
          </a:xfrm>
          <a:prstGeom prst="rect">
            <a:avLst/>
          </a:prstGeom>
          <a:effectLst/>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000" b="1">
                <a:latin typeface="Arial Nova" panose="020B0604020202020204" pitchFamily="34" charset="0"/>
                <a:cs typeface="Arial" pitchFamily="34" charset="0"/>
                <a:hlinkClick r:id="rId8"/>
              </a:rPr>
              <a:t>Powertrain Control</a:t>
            </a:r>
            <a:br>
              <a:rPr lang="en-US" sz="2000">
                <a:latin typeface="Arial Nova" panose="020B0604020202020204" pitchFamily="34" charset="0"/>
                <a:cs typeface="Arial" pitchFamily="34" charset="0"/>
                <a:hlinkClick r:id="rId9"/>
              </a:rPr>
            </a:br>
            <a:r>
              <a:rPr lang="en-US" sz="2000">
                <a:latin typeface="Arial Nova" panose="020B0604020202020204" pitchFamily="34" charset="0"/>
                <a:cs typeface="Arial" pitchFamily="34" charset="0"/>
              </a:rPr>
              <a:t>Vitesco</a:t>
            </a:r>
            <a:endParaRPr lang="en-AU" sz="2000">
              <a:latin typeface="Arial Nova" panose="020B0604020202020204" pitchFamily="34" charset="0"/>
              <a:cs typeface="Arial" pitchFamily="34" charset="0"/>
            </a:endParaRPr>
          </a:p>
        </p:txBody>
      </p:sp>
      <p:sp>
        <p:nvSpPr>
          <p:cNvPr id="9" name="Rectangle 8">
            <a:extLst>
              <a:ext uri="{FF2B5EF4-FFF2-40B4-BE49-F238E27FC236}">
                <a16:creationId xmlns:a16="http://schemas.microsoft.com/office/drawing/2014/main" id="{CDB3B428-74C3-4440-938B-CF3CA3FDF7A1}"/>
              </a:ext>
            </a:extLst>
          </p:cNvPr>
          <p:cNvSpPr/>
          <p:nvPr/>
        </p:nvSpPr>
        <p:spPr>
          <a:xfrm>
            <a:off x="7288503" y="2719107"/>
            <a:ext cx="3974583" cy="707886"/>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2000" b="1">
                <a:solidFill>
                  <a:schemeClr val="dk1"/>
                </a:solidFill>
                <a:latin typeface="Arial Nova" panose="020B0604020202020204" pitchFamily="34" charset="0"/>
                <a:cs typeface="Arial" pitchFamily="34" charset="0"/>
                <a:hlinkClick r:id="rId10"/>
              </a:rPr>
              <a:t>Drone Based Survivor Search</a:t>
            </a:r>
            <a:br>
              <a:rPr lang="en-US" sz="2000">
                <a:solidFill>
                  <a:schemeClr val="dk1"/>
                </a:solidFill>
                <a:latin typeface="Arial Nova" panose="020B0604020202020204" pitchFamily="34" charset="0"/>
                <a:cs typeface="Arial" pitchFamily="34" charset="0"/>
                <a:hlinkClick r:id="rId11"/>
              </a:rPr>
            </a:br>
            <a:r>
              <a:rPr lang="en-US" sz="2000">
                <a:solidFill>
                  <a:schemeClr val="dk1"/>
                </a:solidFill>
                <a:latin typeface="Arial Nova" panose="020B0604020202020204" pitchFamily="34" charset="0"/>
                <a:cs typeface="Arial" pitchFamily="34" charset="0"/>
              </a:rPr>
              <a:t>KRISO</a:t>
            </a:r>
            <a:endParaRPr lang="en-AU" sz="2000">
              <a:solidFill>
                <a:schemeClr val="dk1"/>
              </a:solidFill>
              <a:latin typeface="Arial Nova" panose="020B0604020202020204" pitchFamily="34" charset="0"/>
              <a:cs typeface="Arial" pitchFamily="34" charset="0"/>
            </a:endParaRPr>
          </a:p>
        </p:txBody>
      </p:sp>
    </p:spTree>
    <p:extLst>
      <p:ext uri="{BB962C8B-B14F-4D97-AF65-F5344CB8AC3E}">
        <p14:creationId xmlns:p14="http://schemas.microsoft.com/office/powerpoint/2010/main" val="38124537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0E893FB-C9E3-4F3A-8C3F-0F717C588BB5}"/>
              </a:ext>
            </a:extLst>
          </p:cNvPr>
          <p:cNvPicPr>
            <a:picLocks noChangeAspect="1"/>
          </p:cNvPicPr>
          <p:nvPr/>
        </p:nvPicPr>
        <p:blipFill rotWithShape="1">
          <a:blip r:embed="rId3"/>
          <a:srcRect l="6084" t="325" r="5024" b="211"/>
          <a:stretch/>
        </p:blipFill>
        <p:spPr>
          <a:xfrm>
            <a:off x="6088421" y="3428998"/>
            <a:ext cx="6103579" cy="3421742"/>
          </a:xfrm>
          <a:prstGeom prst="rect">
            <a:avLst/>
          </a:prstGeom>
          <a:ln w="19050">
            <a:solidFill>
              <a:srgbClr val="024C84"/>
            </a:solidFill>
          </a:ln>
        </p:spPr>
      </p:pic>
      <p:sp>
        <p:nvSpPr>
          <p:cNvPr id="2" name="Title 1">
            <a:extLst>
              <a:ext uri="{FF2B5EF4-FFF2-40B4-BE49-F238E27FC236}">
                <a16:creationId xmlns:a16="http://schemas.microsoft.com/office/drawing/2014/main" id="{BE108BDE-13BA-48E2-BD3B-5618B4757931}"/>
              </a:ext>
            </a:extLst>
          </p:cNvPr>
          <p:cNvSpPr txBox="1">
            <a:spLocks/>
          </p:cNvSpPr>
          <p:nvPr/>
        </p:nvSpPr>
        <p:spPr>
          <a:xfrm>
            <a:off x="-17306" y="-14867"/>
            <a:ext cx="6105728" cy="3445873"/>
          </a:xfrm>
          <a:prstGeom prst="rect">
            <a:avLst/>
          </a:prstGeom>
          <a:ln w="6350">
            <a:solidFill>
              <a:schemeClr val="bg1"/>
            </a:solidFill>
          </a:ln>
        </p:spPr>
        <p:txBody>
          <a:bodyPr/>
          <a:lst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a:lstStyle>
          <a:p>
            <a:pPr algn="ctr"/>
            <a:endParaRPr lang="en-AU">
              <a:solidFill>
                <a:schemeClr val="bg1"/>
              </a:solidFill>
            </a:endParaRPr>
          </a:p>
          <a:p>
            <a:pPr algn="ctr"/>
            <a:endParaRPr lang="en-AU">
              <a:solidFill>
                <a:schemeClr val="bg1"/>
              </a:solidFill>
            </a:endParaRPr>
          </a:p>
          <a:p>
            <a:pPr algn="ctr"/>
            <a:endParaRPr lang="en-AU">
              <a:solidFill>
                <a:schemeClr val="bg1"/>
              </a:solidFill>
            </a:endParaRPr>
          </a:p>
          <a:p>
            <a:pPr algn="ctr"/>
            <a:r>
              <a:rPr lang="en-AU">
                <a:solidFill>
                  <a:schemeClr val="bg1"/>
                </a:solidFill>
              </a:rPr>
              <a:t>Deep Learning Used in Research</a:t>
            </a:r>
          </a:p>
          <a:p>
            <a:endParaRPr lang="en-AU">
              <a:solidFill>
                <a:schemeClr val="bg1"/>
              </a:solidFill>
            </a:endParaRPr>
          </a:p>
        </p:txBody>
      </p:sp>
      <p:pic>
        <p:nvPicPr>
          <p:cNvPr id="4" name="Picture 3" descr="A person in a lab coat looking at a computer screen&#10;&#10;Description automatically generated with medium confidence">
            <a:extLst>
              <a:ext uri="{FF2B5EF4-FFF2-40B4-BE49-F238E27FC236}">
                <a16:creationId xmlns:a16="http://schemas.microsoft.com/office/drawing/2014/main" id="{6BF74A5A-4619-494D-90C8-5F97D81DA18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3682" b="12299"/>
          <a:stretch/>
        </p:blipFill>
        <p:spPr>
          <a:xfrm>
            <a:off x="6088423" y="-1"/>
            <a:ext cx="6105728" cy="3430917"/>
          </a:xfrm>
          <a:prstGeom prst="rect">
            <a:avLst/>
          </a:prstGeom>
        </p:spPr>
      </p:pic>
      <p:pic>
        <p:nvPicPr>
          <p:cNvPr id="11" name="Picture 10">
            <a:extLst>
              <a:ext uri="{FF2B5EF4-FFF2-40B4-BE49-F238E27FC236}">
                <a16:creationId xmlns:a16="http://schemas.microsoft.com/office/drawing/2014/main" id="{E9F0850F-D673-4EF7-9CA2-9B8076D2DE7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49414" t="2068" r="573" b="2121"/>
          <a:stretch/>
        </p:blipFill>
        <p:spPr>
          <a:xfrm>
            <a:off x="0" y="3428999"/>
            <a:ext cx="6101424" cy="3445873"/>
          </a:xfrm>
          <a:prstGeom prst="rect">
            <a:avLst/>
          </a:prstGeom>
        </p:spPr>
      </p:pic>
      <p:sp>
        <p:nvSpPr>
          <p:cNvPr id="6" name="TextBox 5">
            <a:extLst>
              <a:ext uri="{FF2B5EF4-FFF2-40B4-BE49-F238E27FC236}">
                <a16:creationId xmlns:a16="http://schemas.microsoft.com/office/drawing/2014/main" id="{08D3FF4F-3966-49C0-9F4D-A9202C14DD38}"/>
              </a:ext>
            </a:extLst>
          </p:cNvPr>
          <p:cNvSpPr txBox="1"/>
          <p:nvPr/>
        </p:nvSpPr>
        <p:spPr>
          <a:xfrm>
            <a:off x="6088421" y="2406078"/>
            <a:ext cx="6097589" cy="1015663"/>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AU" sz="2000" b="1">
                <a:latin typeface="Arial Nova" panose="020B0604020202020204" pitchFamily="34" charset="0"/>
                <a:cs typeface="Arial" pitchFamily="34" charset="0"/>
                <a:hlinkClick r:id="rId6"/>
              </a:rPr>
              <a:t>Reconstructing Neural Maps from Electron Microscopy</a:t>
            </a:r>
            <a:r>
              <a:rPr lang="en-US" sz="2000">
                <a:latin typeface="Arial Nova" panose="020B0604020202020204" pitchFamily="34" charset="0"/>
                <a:cs typeface="Arial" pitchFamily="34" charset="0"/>
              </a:rPr>
              <a:t> </a:t>
            </a:r>
            <a:br>
              <a:rPr lang="en-US" sz="2000">
                <a:latin typeface="Arial Nova" panose="020B0604020202020204" pitchFamily="34" charset="0"/>
                <a:cs typeface="Arial" pitchFamily="34" charset="0"/>
              </a:rPr>
            </a:br>
            <a:r>
              <a:rPr lang="en-US" sz="2000">
                <a:latin typeface="Arial Nova" panose="020B0604020202020204" pitchFamily="34" charset="0"/>
                <a:cs typeface="Arial" pitchFamily="34" charset="0"/>
              </a:rPr>
              <a:t>Max Plank Institute</a:t>
            </a:r>
          </a:p>
        </p:txBody>
      </p:sp>
      <p:sp>
        <p:nvSpPr>
          <p:cNvPr id="7" name="TextBox 6">
            <a:extLst>
              <a:ext uri="{FF2B5EF4-FFF2-40B4-BE49-F238E27FC236}">
                <a16:creationId xmlns:a16="http://schemas.microsoft.com/office/drawing/2014/main" id="{6B72D066-612C-44FA-838F-7D171F8C26FC}"/>
              </a:ext>
            </a:extLst>
          </p:cNvPr>
          <p:cNvSpPr txBox="1"/>
          <p:nvPr/>
        </p:nvSpPr>
        <p:spPr>
          <a:xfrm>
            <a:off x="6103575" y="6162079"/>
            <a:ext cx="6097588"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US"/>
            </a:defPPr>
            <a:lvl1pPr algn="ctr">
              <a:defRPr sz="2000">
                <a:solidFill>
                  <a:schemeClr val="dk1"/>
                </a:solidFill>
                <a:latin typeface="Arial Nova" panose="020B0604020202020204" pitchFamily="34" charset="0"/>
                <a:cs typeface="Arial"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AU" b="1">
                <a:solidFill>
                  <a:srgbClr val="0000FF"/>
                </a:solidFill>
                <a:hlinkClick r:id="rId7"/>
              </a:rPr>
              <a:t>Acoustic Patterning in Organ Cell Growth</a:t>
            </a:r>
            <a:br>
              <a:rPr lang="en-AU" b="1">
                <a:solidFill>
                  <a:srgbClr val="0000FF"/>
                </a:solidFill>
              </a:rPr>
            </a:br>
            <a:r>
              <a:rPr lang="en-AU" b="0" i="0">
                <a:solidFill>
                  <a:srgbClr val="1A1A1A"/>
                </a:solidFill>
                <a:effectLst/>
                <a:latin typeface="Arial" panose="020B0604020202020204" pitchFamily="34" charset="0"/>
              </a:rPr>
              <a:t>Massachusetts Institute of Technology (MIT)</a:t>
            </a:r>
            <a:endParaRPr lang="en-US">
              <a:solidFill>
                <a:schemeClr val="tx1"/>
              </a:solidFill>
            </a:endParaRPr>
          </a:p>
        </p:txBody>
      </p:sp>
      <p:sp>
        <p:nvSpPr>
          <p:cNvPr id="8" name="TextBox 7">
            <a:extLst>
              <a:ext uri="{FF2B5EF4-FFF2-40B4-BE49-F238E27FC236}">
                <a16:creationId xmlns:a16="http://schemas.microsoft.com/office/drawing/2014/main" id="{6D2E7696-CCB4-4795-B78E-684C1B98CCA4}"/>
              </a:ext>
            </a:extLst>
          </p:cNvPr>
          <p:cNvSpPr txBox="1"/>
          <p:nvPr/>
        </p:nvSpPr>
        <p:spPr>
          <a:xfrm>
            <a:off x="7576" y="6162079"/>
            <a:ext cx="6088422" cy="707886"/>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en-US"/>
            </a:defPPr>
            <a:lvl1pPr algn="ctr">
              <a:defRPr sz="2000">
                <a:solidFill>
                  <a:schemeClr val="dk1"/>
                </a:solidFill>
                <a:latin typeface="Arial Nova" panose="020B0604020202020204" pitchFamily="34" charset="0"/>
                <a:cs typeface="Arial"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US" sz="2000" b="1">
                <a:hlinkClick r:id="rId8"/>
              </a:rPr>
              <a:t>Early Prediction of Red Tide Occurrence</a:t>
            </a:r>
            <a:br>
              <a:rPr lang="en-US" sz="2000"/>
            </a:br>
            <a:r>
              <a:rPr lang="en-US"/>
              <a:t>Korean Institute of Ocean &amp; Science Technology</a:t>
            </a:r>
          </a:p>
        </p:txBody>
      </p:sp>
    </p:spTree>
    <p:extLst>
      <p:ext uri="{BB962C8B-B14F-4D97-AF65-F5344CB8AC3E}">
        <p14:creationId xmlns:p14="http://schemas.microsoft.com/office/powerpoint/2010/main" val="2004886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A5D3CA-2546-48A8-92DF-3DB7D6426CE1}"/>
              </a:ext>
            </a:extLst>
          </p:cNvPr>
          <p:cNvSpPr/>
          <p:nvPr/>
        </p:nvSpPr>
        <p:spPr>
          <a:xfrm>
            <a:off x="4082143" y="1828800"/>
            <a:ext cx="7054535" cy="4114800"/>
          </a:xfrm>
          <a:prstGeom prst="rect">
            <a:avLst/>
          </a:prstGeom>
          <a:solidFill>
            <a:schemeClr val="bg1"/>
          </a:solidFill>
          <a:ln w="12700">
            <a:solidFill>
              <a:schemeClr val="tx1">
                <a:lumMod val="65000"/>
                <a:lumOff val="3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28" name="Picture 27" descr="A picture containing screenshot&#10;&#10;Description automatically generated">
            <a:extLst>
              <a:ext uri="{FF2B5EF4-FFF2-40B4-BE49-F238E27FC236}">
                <a16:creationId xmlns:a16="http://schemas.microsoft.com/office/drawing/2014/main" id="{C7FEDF88-26A1-4733-BA4D-5132EF8379D8}"/>
              </a:ext>
            </a:extLst>
          </p:cNvPr>
          <p:cNvPicPr>
            <a:picLocks noChangeAspect="1"/>
          </p:cNvPicPr>
          <p:nvPr/>
        </p:nvPicPr>
        <p:blipFill rotWithShape="1">
          <a:blip r:embed="rId3">
            <a:extLst>
              <a:ext uri="{28A0092B-C50C-407E-A947-70E740481C1C}">
                <a14:useLocalDpi xmlns:a14="http://schemas.microsoft.com/office/drawing/2010/main" val="0"/>
              </a:ext>
            </a:extLst>
          </a:blip>
          <a:srcRect t="20264" r="56430"/>
          <a:stretch/>
        </p:blipFill>
        <p:spPr>
          <a:xfrm>
            <a:off x="6155566" y="2638928"/>
            <a:ext cx="2948466" cy="3028505"/>
          </a:xfrm>
          <a:prstGeom prst="rect">
            <a:avLst/>
          </a:prstGeom>
        </p:spPr>
      </p:pic>
      <p:sp>
        <p:nvSpPr>
          <p:cNvPr id="3" name="Slide Number Placeholder 2">
            <a:extLst>
              <a:ext uri="{FF2B5EF4-FFF2-40B4-BE49-F238E27FC236}">
                <a16:creationId xmlns:a16="http://schemas.microsoft.com/office/drawing/2014/main" id="{DB0A2016-9541-4854-82DE-946BF21D46BC}"/>
              </a:ext>
            </a:extLst>
          </p:cNvPr>
          <p:cNvSpPr>
            <a:spLocks noGrp="1"/>
          </p:cNvSpPr>
          <p:nvPr>
            <p:ph type="sldNum" sz="quarter" idx="10"/>
          </p:nvPr>
        </p:nvSpPr>
        <p:spPr>
          <a:xfrm>
            <a:off x="0" y="6469805"/>
            <a:ext cx="591671" cy="365125"/>
          </a:xfrm>
          <a:prstGeom prst="rect">
            <a:avLst/>
          </a:prstGeom>
        </p:spPr>
        <p:txBody>
          <a:bodyPr lIns="182880"/>
          <a:lstStyle>
            <a:defPPr>
              <a:defRPr lang="en-US"/>
            </a:defPPr>
            <a:lvl1pPr marL="0" algn="l" defTabSz="914400" rtl="0" eaLnBrk="1" latinLnBrk="0" hangingPunct="1">
              <a:defRPr sz="1200" b="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07EC0-7D61-42B9-AEEE-100AB9A383B2}" type="slidenum">
              <a:rPr lang="en-US" smtClean="0"/>
              <a:pPr/>
              <a:t>7</a:t>
            </a:fld>
            <a:endParaRPr lang="en-US"/>
          </a:p>
        </p:txBody>
      </p:sp>
      <p:sp>
        <p:nvSpPr>
          <p:cNvPr id="2" name="Title 1">
            <a:extLst>
              <a:ext uri="{FF2B5EF4-FFF2-40B4-BE49-F238E27FC236}">
                <a16:creationId xmlns:a16="http://schemas.microsoft.com/office/drawing/2014/main" id="{9796DEE2-BBED-4519-BC9D-1926EDB9AFFB}"/>
              </a:ext>
            </a:extLst>
          </p:cNvPr>
          <p:cNvSpPr>
            <a:spLocks noGrp="1"/>
          </p:cNvSpPr>
          <p:nvPr>
            <p:ph type="title"/>
          </p:nvPr>
        </p:nvSpPr>
        <p:spPr/>
        <p:txBody>
          <a:bodyPr/>
          <a:lstStyle/>
          <a:p>
            <a:r>
              <a:rPr lang="en-US"/>
              <a:t>Data preparation represents most of your AI effort…</a:t>
            </a:r>
          </a:p>
        </p:txBody>
      </p:sp>
      <p:sp>
        <p:nvSpPr>
          <p:cNvPr id="14" name="Content Placeholder 9">
            <a:extLst>
              <a:ext uri="{FF2B5EF4-FFF2-40B4-BE49-F238E27FC236}">
                <a16:creationId xmlns:a16="http://schemas.microsoft.com/office/drawing/2014/main" id="{208AE798-C8FC-4E1A-9B2C-540E258013E7}"/>
              </a:ext>
            </a:extLst>
          </p:cNvPr>
          <p:cNvSpPr txBox="1">
            <a:spLocks/>
          </p:cNvSpPr>
          <p:nvPr/>
        </p:nvSpPr>
        <p:spPr>
          <a:xfrm>
            <a:off x="638978" y="914400"/>
            <a:ext cx="10972800"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a:solidFill>
                  <a:schemeClr val="tx1">
                    <a:lumMod val="65000"/>
                    <a:lumOff val="35000"/>
                  </a:schemeClr>
                </a:solidFill>
              </a:rPr>
              <a:t>Transforming raw data for useful modeling and analysis is a critical step.</a:t>
            </a:r>
          </a:p>
        </p:txBody>
      </p:sp>
      <p:sp>
        <p:nvSpPr>
          <p:cNvPr id="32" name="Rectangle 31">
            <a:extLst>
              <a:ext uri="{FF2B5EF4-FFF2-40B4-BE49-F238E27FC236}">
                <a16:creationId xmlns:a16="http://schemas.microsoft.com/office/drawing/2014/main" id="{BCAC2E00-E6BE-4436-8DAA-3B3553F149D5}"/>
              </a:ext>
            </a:extLst>
          </p:cNvPr>
          <p:cNvSpPr/>
          <p:nvPr/>
        </p:nvSpPr>
        <p:spPr>
          <a:xfrm>
            <a:off x="5342280" y="6009620"/>
            <a:ext cx="4575035" cy="338554"/>
          </a:xfrm>
          <a:prstGeom prst="rect">
            <a:avLst/>
          </a:prstGeom>
        </p:spPr>
        <p:txBody>
          <a:bodyPr wrap="none">
            <a:spAutoFit/>
          </a:bodyPr>
          <a:lstStyle/>
          <a:p>
            <a:r>
              <a:rPr lang="en-US" sz="1600"/>
              <a:t>Source: Andrej </a:t>
            </a:r>
            <a:r>
              <a:rPr lang="en-US" sz="1600" err="1"/>
              <a:t>Karpathy</a:t>
            </a:r>
            <a:r>
              <a:rPr lang="en-US" sz="1600"/>
              <a:t> slide from </a:t>
            </a:r>
            <a:r>
              <a:rPr lang="en-US" sz="1600" err="1"/>
              <a:t>TrainAI</a:t>
            </a:r>
            <a:r>
              <a:rPr lang="en-US" sz="1600"/>
              <a:t> 2018</a:t>
            </a:r>
          </a:p>
        </p:txBody>
      </p:sp>
      <p:pic>
        <p:nvPicPr>
          <p:cNvPr id="5" name="Picture 4" descr="A picture containing screenshot&#10;&#10;Description automatically generated">
            <a:extLst>
              <a:ext uri="{FF2B5EF4-FFF2-40B4-BE49-F238E27FC236}">
                <a16:creationId xmlns:a16="http://schemas.microsoft.com/office/drawing/2014/main" id="{77CF8C68-107E-4F14-B682-268FEF2B04C5}"/>
              </a:ext>
            </a:extLst>
          </p:cNvPr>
          <p:cNvPicPr>
            <a:picLocks noChangeAspect="1"/>
          </p:cNvPicPr>
          <p:nvPr/>
        </p:nvPicPr>
        <p:blipFill rotWithShape="1">
          <a:blip r:embed="rId3">
            <a:extLst>
              <a:ext uri="{28A0092B-C50C-407E-A947-70E740481C1C}">
                <a14:useLocalDpi xmlns:a14="http://schemas.microsoft.com/office/drawing/2010/main" val="0"/>
              </a:ext>
            </a:extLst>
          </a:blip>
          <a:srcRect t="22688"/>
          <a:stretch/>
        </p:blipFill>
        <p:spPr>
          <a:xfrm>
            <a:off x="4246226" y="2731015"/>
            <a:ext cx="6767147" cy="2936418"/>
          </a:xfrm>
          <a:prstGeom prst="rect">
            <a:avLst/>
          </a:prstGeom>
        </p:spPr>
      </p:pic>
      <p:sp>
        <p:nvSpPr>
          <p:cNvPr id="6" name="TextBox 5">
            <a:extLst>
              <a:ext uri="{FF2B5EF4-FFF2-40B4-BE49-F238E27FC236}">
                <a16:creationId xmlns:a16="http://schemas.microsoft.com/office/drawing/2014/main" id="{509F7110-A7F6-4B75-9D99-750FCFE6D0F7}"/>
              </a:ext>
            </a:extLst>
          </p:cNvPr>
          <p:cNvSpPr txBox="1"/>
          <p:nvPr/>
        </p:nvSpPr>
        <p:spPr>
          <a:xfrm>
            <a:off x="5486423" y="1946307"/>
            <a:ext cx="4286751" cy="492443"/>
          </a:xfrm>
          <a:prstGeom prst="rect">
            <a:avLst/>
          </a:prstGeom>
          <a:noFill/>
        </p:spPr>
        <p:txBody>
          <a:bodyPr wrap="none" rtlCol="0">
            <a:spAutoFit/>
          </a:bodyPr>
          <a:lstStyle/>
          <a:p>
            <a:r>
              <a:rPr lang="en-US" sz="2600">
                <a:latin typeface="Arial" pitchFamily="34" charset="0"/>
                <a:cs typeface="Arial" pitchFamily="34" charset="0"/>
              </a:rPr>
              <a:t>Amount of lost sleep over…</a:t>
            </a:r>
          </a:p>
        </p:txBody>
      </p:sp>
      <p:grpSp>
        <p:nvGrpSpPr>
          <p:cNvPr id="25" name="Group 24">
            <a:extLst>
              <a:ext uri="{FF2B5EF4-FFF2-40B4-BE49-F238E27FC236}">
                <a16:creationId xmlns:a16="http://schemas.microsoft.com/office/drawing/2014/main" id="{ACA4693C-8409-4D5A-AD5F-E892DC21DDF2}"/>
              </a:ext>
            </a:extLst>
          </p:cNvPr>
          <p:cNvGrpSpPr/>
          <p:nvPr/>
        </p:nvGrpSpPr>
        <p:grpSpPr>
          <a:xfrm>
            <a:off x="567152" y="2289882"/>
            <a:ext cx="2560321" cy="3192636"/>
            <a:chOff x="457200" y="3040263"/>
            <a:chExt cx="2560321" cy="3192636"/>
          </a:xfrm>
        </p:grpSpPr>
        <p:grpSp>
          <p:nvGrpSpPr>
            <p:cNvPr id="26" name="Group 25">
              <a:extLst>
                <a:ext uri="{FF2B5EF4-FFF2-40B4-BE49-F238E27FC236}">
                  <a16:creationId xmlns:a16="http://schemas.microsoft.com/office/drawing/2014/main" id="{AC7DEAE2-49E4-4621-8254-853C08E8784F}"/>
                </a:ext>
              </a:extLst>
            </p:cNvPr>
            <p:cNvGrpSpPr/>
            <p:nvPr/>
          </p:nvGrpSpPr>
          <p:grpSpPr>
            <a:xfrm>
              <a:off x="457200" y="3040263"/>
              <a:ext cx="2560321" cy="3192636"/>
              <a:chOff x="336488" y="3040263"/>
              <a:chExt cx="2560321" cy="3192636"/>
            </a:xfrm>
          </p:grpSpPr>
          <p:sp>
            <p:nvSpPr>
              <p:cNvPr id="29" name="AutoShape 19">
                <a:extLst>
                  <a:ext uri="{FF2B5EF4-FFF2-40B4-BE49-F238E27FC236}">
                    <a16:creationId xmlns:a16="http://schemas.microsoft.com/office/drawing/2014/main" id="{DBD07332-2B53-410F-AD3D-4C727AFFF09E}"/>
                  </a:ext>
                </a:extLst>
              </p:cNvPr>
              <p:cNvSpPr>
                <a:spLocks noChangeArrowheads="1"/>
              </p:cNvSpPr>
              <p:nvPr/>
            </p:nvSpPr>
            <p:spPr bwMode="auto">
              <a:xfrm>
                <a:off x="336489" y="3489699"/>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0" name="Rounded Rectangle 167">
                <a:extLst>
                  <a:ext uri="{FF2B5EF4-FFF2-40B4-BE49-F238E27FC236}">
                    <a16:creationId xmlns:a16="http://schemas.microsoft.com/office/drawing/2014/main" id="{7EB4F773-7C00-4175-B7C9-0C62EFC1370E}"/>
                  </a:ext>
                </a:extLst>
              </p:cNvPr>
              <p:cNvSpPr/>
              <p:nvPr/>
            </p:nvSpPr>
            <p:spPr bwMode="auto">
              <a:xfrm>
                <a:off x="934610" y="3723719"/>
                <a:ext cx="1960331" cy="548640"/>
              </a:xfrm>
              <a:prstGeom prst="rect">
                <a:avLst/>
              </a:prstGeom>
              <a:noFill/>
              <a:ln w="19050" algn="ctr">
                <a:noFill/>
                <a:round/>
                <a:headEnd/>
                <a:tailEnd/>
              </a:ln>
            </p:spPr>
            <p:txBody>
              <a:bodyPr lIns="91440" tIns="4572" rIns="91440" bIns="4572" anchor="ctr"/>
              <a:lstStyle/>
              <a:p>
                <a:pPr lvl="0">
                  <a:defRPr/>
                </a:pPr>
                <a:r>
                  <a:rPr lang="en-US" sz="1600" dirty="0">
                    <a:solidFill>
                      <a:prstClr val="white"/>
                    </a:solidFill>
                    <a:latin typeface="Arial" pitchFamily="34" charset="0"/>
                    <a:cs typeface="Arial" pitchFamily="34" charset="0"/>
                  </a:rPr>
                  <a:t>Data cleansing and preparation</a:t>
                </a:r>
              </a:p>
            </p:txBody>
          </p:sp>
          <p:sp>
            <p:nvSpPr>
              <p:cNvPr id="31" name="Rounded Rectangle 168">
                <a:extLst>
                  <a:ext uri="{FF2B5EF4-FFF2-40B4-BE49-F238E27FC236}">
                    <a16:creationId xmlns:a16="http://schemas.microsoft.com/office/drawing/2014/main" id="{D2C23E2F-F657-4582-9D5B-254B8A6B4C7D}"/>
                  </a:ext>
                </a:extLst>
              </p:cNvPr>
              <p:cNvSpPr/>
              <p:nvPr/>
            </p:nvSpPr>
            <p:spPr bwMode="auto">
              <a:xfrm>
                <a:off x="934610" y="5427551"/>
                <a:ext cx="1954057"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Simulation</a:t>
                </a:r>
                <a:r>
                  <a:rPr lang="en-US" sz="1600" baseline="0">
                    <a:solidFill>
                      <a:prstClr val="white"/>
                    </a:solidFill>
                    <a:latin typeface="Arial" pitchFamily="34" charset="0"/>
                    <a:cs typeface="Arial" pitchFamily="34" charset="0"/>
                  </a:rPr>
                  <a:t>-</a:t>
                </a:r>
                <a:r>
                  <a:rPr kumimoji="0" lang="en-US" sz="1600" b="0" i="0" u="none" strike="noStrike" kern="1200" cap="none" spc="0" normalizeH="0" noProof="0">
                    <a:ln>
                      <a:noFill/>
                    </a:ln>
                    <a:solidFill>
                      <a:prstClr val="white"/>
                    </a:solidFill>
                    <a:effectLst/>
                    <a:uLnTx/>
                    <a:uFillTx/>
                    <a:latin typeface="Arial" pitchFamily="34" charset="0"/>
                    <a:ea typeface="+mn-ea"/>
                    <a:cs typeface="Arial" pitchFamily="34" charset="0"/>
                  </a:rPr>
                  <a:t>generated</a:t>
                </a: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 data</a:t>
                </a:r>
              </a:p>
            </p:txBody>
          </p:sp>
          <p:pic>
            <p:nvPicPr>
              <p:cNvPr id="33" name="Graphic 32">
                <a:extLst>
                  <a:ext uri="{FF2B5EF4-FFF2-40B4-BE49-F238E27FC236}">
                    <a16:creationId xmlns:a16="http://schemas.microsoft.com/office/drawing/2014/main" id="{ADCD8B1D-589C-48F8-BCB8-76FDDC939E35}"/>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3650" y="5419387"/>
                <a:ext cx="548640" cy="548640"/>
              </a:xfrm>
              <a:prstGeom prst="rect">
                <a:avLst/>
              </a:prstGeom>
            </p:spPr>
          </p:pic>
          <p:pic>
            <p:nvPicPr>
              <p:cNvPr id="34" name="Graphic 33">
                <a:extLst>
                  <a:ext uri="{FF2B5EF4-FFF2-40B4-BE49-F238E27FC236}">
                    <a16:creationId xmlns:a16="http://schemas.microsoft.com/office/drawing/2014/main" id="{A92FB416-775E-4154-A60A-04B0176FE483}"/>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3650" y="3731883"/>
                <a:ext cx="548640" cy="548640"/>
              </a:xfrm>
              <a:prstGeom prst="rect">
                <a:avLst/>
              </a:prstGeom>
            </p:spPr>
          </p:pic>
          <p:sp>
            <p:nvSpPr>
              <p:cNvPr id="35" name="Rounded Rectangle 167">
                <a:extLst>
                  <a:ext uri="{FF2B5EF4-FFF2-40B4-BE49-F238E27FC236}">
                    <a16:creationId xmlns:a16="http://schemas.microsoft.com/office/drawing/2014/main" id="{052B62AA-C42C-4907-BBE5-13AA52929FBA}"/>
                  </a:ext>
                </a:extLst>
              </p:cNvPr>
              <p:cNvSpPr/>
              <p:nvPr/>
            </p:nvSpPr>
            <p:spPr bwMode="auto">
              <a:xfrm>
                <a:off x="934610" y="4575635"/>
                <a:ext cx="1952190"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Arial" pitchFamily="34" charset="0"/>
                    <a:cs typeface="Arial" pitchFamily="34" charset="0"/>
                  </a:rPr>
                  <a:t>Human insight</a:t>
                </a: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36" name="Chevron 65">
                <a:extLst>
                  <a:ext uri="{FF2B5EF4-FFF2-40B4-BE49-F238E27FC236}">
                    <a16:creationId xmlns:a16="http://schemas.microsoft.com/office/drawing/2014/main" id="{09EE679C-D2DC-4442-9169-631A4D2D6CE1}"/>
                  </a:ext>
                </a:extLst>
              </p:cNvPr>
              <p:cNvSpPr/>
              <p:nvPr/>
            </p:nvSpPr>
            <p:spPr>
              <a:xfrm>
                <a:off x="336488"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Data Preparation</a:t>
                </a:r>
              </a:p>
            </p:txBody>
          </p:sp>
        </p:grpSp>
        <p:pic>
          <p:nvPicPr>
            <p:cNvPr id="27" name="Graphic 26" descr="Head with gears">
              <a:extLst>
                <a:ext uri="{FF2B5EF4-FFF2-40B4-BE49-F238E27FC236}">
                  <a16:creationId xmlns:a16="http://schemas.microsoft.com/office/drawing/2014/main" id="{E657DD8D-3365-4726-A9AC-8AA09EADA0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320" y="4567197"/>
              <a:ext cx="548640" cy="548640"/>
            </a:xfrm>
            <a:prstGeom prst="rect">
              <a:avLst/>
            </a:prstGeom>
          </p:spPr>
        </p:pic>
      </p:grpSp>
    </p:spTree>
    <p:extLst>
      <p:ext uri="{BB962C8B-B14F-4D97-AF65-F5344CB8AC3E}">
        <p14:creationId xmlns:p14="http://schemas.microsoft.com/office/powerpoint/2010/main" val="335449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5" presetClass="path" presetSubtype="0" accel="50000" decel="50000" fill="hold" nodeType="clickEffect">
                                  <p:stCondLst>
                                    <p:cond delay="0"/>
                                  </p:stCondLst>
                                  <p:childTnLst>
                                    <p:animMotion origin="layout" path="M 1.11022E-16 4.44444E-6 L -0.15625 4.44444E-6 " pathEditMode="relative" rAng="0" ptsTypes="AA">
                                      <p:cBhvr>
                                        <p:cTn id="20" dur="1500" fill="hold"/>
                                        <p:tgtEl>
                                          <p:spTgt spid="28"/>
                                        </p:tgtEl>
                                        <p:attrNameLst>
                                          <p:attrName>ppt_x</p:attrName>
                                          <p:attrName>ppt_y</p:attrName>
                                        </p:attrNameLst>
                                      </p:cBhvr>
                                      <p:rCtr x="-7813" y="0"/>
                                    </p:animMotion>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2"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682E37C8-5991-444B-8CDD-C64DFED8C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904" y="1802662"/>
            <a:ext cx="5372100" cy="402907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87B8F17-B679-4195-8C71-C25D1CA38612}"/>
              </a:ext>
            </a:extLst>
          </p:cNvPr>
          <p:cNvSpPr>
            <a:spLocks noGrp="1"/>
          </p:cNvSpPr>
          <p:nvPr>
            <p:ph type="sldNum" sz="quarter" idx="10"/>
          </p:nvPr>
        </p:nvSpPr>
        <p:spPr>
          <a:xfrm>
            <a:off x="0" y="6469805"/>
            <a:ext cx="591671" cy="365125"/>
          </a:xfrm>
          <a:prstGeom prst="rect">
            <a:avLst/>
          </a:prstGeom>
        </p:spPr>
        <p:txBody>
          <a:bodyPr lIns="182880"/>
          <a:lstStyle>
            <a:defPPr>
              <a:defRPr lang="en-US"/>
            </a:defPPr>
            <a:lvl1pPr marL="0" algn="l" defTabSz="914400" rtl="0" eaLnBrk="1" latinLnBrk="0" hangingPunct="1">
              <a:defRPr sz="1200" b="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07EC0-7D61-42B9-AEEE-100AB9A383B2}" type="slidenum">
              <a:rPr lang="en-US" smtClean="0"/>
              <a:pPr/>
              <a:t>8</a:t>
            </a:fld>
            <a:endParaRPr lang="en-US"/>
          </a:p>
        </p:txBody>
      </p:sp>
      <p:sp>
        <p:nvSpPr>
          <p:cNvPr id="2" name="Title 1">
            <a:extLst>
              <a:ext uri="{FF2B5EF4-FFF2-40B4-BE49-F238E27FC236}">
                <a16:creationId xmlns:a16="http://schemas.microsoft.com/office/drawing/2014/main" id="{D9191555-7D3B-4E09-AC33-9A1A26E70F89}"/>
              </a:ext>
            </a:extLst>
          </p:cNvPr>
          <p:cNvSpPr>
            <a:spLocks noGrp="1"/>
          </p:cNvSpPr>
          <p:nvPr>
            <p:ph type="title"/>
          </p:nvPr>
        </p:nvSpPr>
        <p:spPr/>
        <p:txBody>
          <a:bodyPr/>
          <a:lstStyle/>
          <a:p>
            <a:r>
              <a:rPr lang="en-US"/>
              <a:t>Spend less time preprocessing and labeling data</a:t>
            </a:r>
          </a:p>
        </p:txBody>
      </p:sp>
      <p:sp>
        <p:nvSpPr>
          <p:cNvPr id="11" name="Content Placeholder 9">
            <a:extLst>
              <a:ext uri="{FF2B5EF4-FFF2-40B4-BE49-F238E27FC236}">
                <a16:creationId xmlns:a16="http://schemas.microsoft.com/office/drawing/2014/main" id="{3C37EF64-3011-494C-961F-4D9884760B00}"/>
              </a:ext>
            </a:extLst>
          </p:cNvPr>
          <p:cNvSpPr txBox="1">
            <a:spLocks/>
          </p:cNvSpPr>
          <p:nvPr/>
        </p:nvSpPr>
        <p:spPr>
          <a:xfrm>
            <a:off x="638977" y="914400"/>
            <a:ext cx="10548136" cy="731520"/>
          </a:xfrm>
          <a:prstGeom prst="rect">
            <a:avLst/>
          </a:prstGeom>
        </p:spPr>
        <p:txBody>
          <a:bodyPr vert="horz" lIns="0" tIns="0" rIns="0" bIns="91440" rtlCol="0">
            <a:noAutofit/>
          </a:bodyPr>
          <a:lstStyle>
            <a:lvl1pPr marL="0" indent="0" algn="l" defTabSz="916680" rtl="0" eaLnBrk="1" latinLnBrk="0" hangingPunct="1">
              <a:spcBef>
                <a:spcPts val="0"/>
              </a:spcBef>
              <a:spcAft>
                <a:spcPts val="1200"/>
              </a:spcAft>
              <a:buClr>
                <a:schemeClr val="tx2"/>
              </a:buClr>
              <a:buSzPct val="75000"/>
              <a:buFont typeface="Wingdings" pitchFamily="2" charset="2"/>
              <a:buNone/>
              <a:defRPr sz="2000" b="0" kern="1200">
                <a:solidFill>
                  <a:srgbClr val="636569"/>
                </a:solidFill>
                <a:latin typeface="Arial" pitchFamily="34" charset="0"/>
                <a:ea typeface="+mn-ea"/>
                <a:cs typeface="Arial" pitchFamily="34" charset="0"/>
              </a:defRPr>
            </a:lvl1pPr>
            <a:lvl2pPr marL="801240" indent="-342900" algn="l" defTabSz="916680" rtl="0" eaLnBrk="1" latinLnBrk="0" hangingPunct="1">
              <a:lnSpc>
                <a:spcPct val="105000"/>
              </a:lnSpc>
              <a:spcBef>
                <a:spcPct val="20000"/>
              </a:spcBef>
              <a:buClr>
                <a:schemeClr val="tx2"/>
              </a:buClr>
              <a:buFont typeface="Arial" panose="020B0604020202020204" pitchFamily="34" charset="0"/>
              <a:buChar char="•"/>
              <a:defRPr sz="2000" kern="1200">
                <a:solidFill>
                  <a:srgbClr val="636569"/>
                </a:solidFill>
                <a:latin typeface="Arial" pitchFamily="34" charset="0"/>
                <a:ea typeface="+mn-ea"/>
                <a:cs typeface="Arial" pitchFamily="34" charset="0"/>
              </a:defRPr>
            </a:lvl2pPr>
            <a:lvl3pPr marL="1202430" indent="-285750" algn="l" defTabSz="916680" rtl="0" eaLnBrk="1" latinLnBrk="0" hangingPunct="1">
              <a:lnSpc>
                <a:spcPct val="105000"/>
              </a:lnSpc>
              <a:spcBef>
                <a:spcPct val="20000"/>
              </a:spcBef>
              <a:buClr>
                <a:schemeClr val="tx2"/>
              </a:buClr>
              <a:buSzPct val="75000"/>
              <a:buFont typeface="Arial" panose="020B0604020202020204" pitchFamily="34" charset="0"/>
              <a:buChar char="•"/>
              <a:defRPr sz="1604" kern="1200">
                <a:solidFill>
                  <a:srgbClr val="636569"/>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a:solidFill>
                  <a:schemeClr val="tx1">
                    <a:lumMod val="65000"/>
                    <a:lumOff val="35000"/>
                  </a:schemeClr>
                </a:solidFill>
              </a:rPr>
              <a:t>Synchronize disparate time series, filter noisy signals, automate labeling of video, and more.</a:t>
            </a:r>
          </a:p>
        </p:txBody>
      </p:sp>
      <p:sp>
        <p:nvSpPr>
          <p:cNvPr id="15" name="Rectangle 14">
            <a:extLst>
              <a:ext uri="{FF2B5EF4-FFF2-40B4-BE49-F238E27FC236}">
                <a16:creationId xmlns:a16="http://schemas.microsoft.com/office/drawing/2014/main" id="{BF744C63-66CD-4F9D-9838-CAA9F67C72A6}"/>
              </a:ext>
            </a:extLst>
          </p:cNvPr>
          <p:cNvSpPr/>
          <p:nvPr/>
        </p:nvSpPr>
        <p:spPr>
          <a:xfrm>
            <a:off x="4656059" y="5853137"/>
            <a:ext cx="5941562" cy="646331"/>
          </a:xfrm>
          <a:prstGeom prst="rect">
            <a:avLst/>
          </a:prstGeom>
        </p:spPr>
        <p:txBody>
          <a:bodyPr wrap="square">
            <a:spAutoFit/>
          </a:bodyPr>
          <a:lstStyle/>
          <a:p>
            <a:pPr algn="ctr"/>
            <a:r>
              <a:rPr lang="en-US">
                <a:solidFill>
                  <a:schemeClr val="tx1">
                    <a:lumMod val="65000"/>
                    <a:lumOff val="35000"/>
                  </a:schemeClr>
                </a:solidFill>
              </a:rPr>
              <a:t>Use labeling apps for deep learning workflows like semantic segmentation</a:t>
            </a:r>
          </a:p>
        </p:txBody>
      </p:sp>
      <p:grpSp>
        <p:nvGrpSpPr>
          <p:cNvPr id="16" name="Group 15">
            <a:extLst>
              <a:ext uri="{FF2B5EF4-FFF2-40B4-BE49-F238E27FC236}">
                <a16:creationId xmlns:a16="http://schemas.microsoft.com/office/drawing/2014/main" id="{C6C849E8-D0D9-43CA-94B8-4CF1D3B74E03}"/>
              </a:ext>
            </a:extLst>
          </p:cNvPr>
          <p:cNvGrpSpPr/>
          <p:nvPr/>
        </p:nvGrpSpPr>
        <p:grpSpPr>
          <a:xfrm>
            <a:off x="911424" y="2276872"/>
            <a:ext cx="2560321" cy="3192636"/>
            <a:chOff x="457200" y="3040263"/>
            <a:chExt cx="2560321" cy="3192636"/>
          </a:xfrm>
        </p:grpSpPr>
        <p:grpSp>
          <p:nvGrpSpPr>
            <p:cNvPr id="17" name="Group 16">
              <a:extLst>
                <a:ext uri="{FF2B5EF4-FFF2-40B4-BE49-F238E27FC236}">
                  <a16:creationId xmlns:a16="http://schemas.microsoft.com/office/drawing/2014/main" id="{1F4B3D7F-1FE9-4466-9912-898CA8B8BEAE}"/>
                </a:ext>
              </a:extLst>
            </p:cNvPr>
            <p:cNvGrpSpPr/>
            <p:nvPr/>
          </p:nvGrpSpPr>
          <p:grpSpPr>
            <a:xfrm>
              <a:off x="457200" y="3040263"/>
              <a:ext cx="2560321" cy="3192636"/>
              <a:chOff x="336488" y="3040263"/>
              <a:chExt cx="2560321" cy="3192636"/>
            </a:xfrm>
          </p:grpSpPr>
          <p:sp>
            <p:nvSpPr>
              <p:cNvPr id="19" name="AutoShape 19">
                <a:extLst>
                  <a:ext uri="{FF2B5EF4-FFF2-40B4-BE49-F238E27FC236}">
                    <a16:creationId xmlns:a16="http://schemas.microsoft.com/office/drawing/2014/main" id="{A83AA735-BA12-426E-82D8-4C82F32989F7}"/>
                  </a:ext>
                </a:extLst>
              </p:cNvPr>
              <p:cNvSpPr>
                <a:spLocks noChangeArrowheads="1"/>
              </p:cNvSpPr>
              <p:nvPr/>
            </p:nvSpPr>
            <p:spPr bwMode="auto">
              <a:xfrm>
                <a:off x="336489" y="3489699"/>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20" name="Rounded Rectangle 167">
                <a:extLst>
                  <a:ext uri="{FF2B5EF4-FFF2-40B4-BE49-F238E27FC236}">
                    <a16:creationId xmlns:a16="http://schemas.microsoft.com/office/drawing/2014/main" id="{3B0DBF17-BE44-4EF3-8902-60D34751F423}"/>
                  </a:ext>
                </a:extLst>
              </p:cNvPr>
              <p:cNvSpPr/>
              <p:nvPr/>
            </p:nvSpPr>
            <p:spPr bwMode="auto">
              <a:xfrm>
                <a:off x="934610" y="3723719"/>
                <a:ext cx="1960331" cy="548640"/>
              </a:xfrm>
              <a:prstGeom prst="rect">
                <a:avLst/>
              </a:prstGeom>
              <a:noFill/>
              <a:ln w="19050" algn="ctr">
                <a:noFill/>
                <a:round/>
                <a:headEnd/>
                <a:tailEnd/>
              </a:ln>
            </p:spPr>
            <p:txBody>
              <a:bodyPr lIns="91440" tIns="4572" rIns="91440" bIns="4572" anchor="ctr"/>
              <a:lstStyle/>
              <a:p>
                <a:pPr lvl="0">
                  <a:defRPr/>
                </a:pPr>
                <a:r>
                  <a:rPr lang="en-US" sz="1600">
                    <a:solidFill>
                      <a:prstClr val="white"/>
                    </a:solidFill>
                    <a:latin typeface="Arial" pitchFamily="34" charset="0"/>
                    <a:cs typeface="Arial" pitchFamily="34" charset="0"/>
                  </a:rPr>
                  <a:t>Data cleansing and preparation</a:t>
                </a:r>
              </a:p>
            </p:txBody>
          </p:sp>
          <p:sp>
            <p:nvSpPr>
              <p:cNvPr id="21" name="Rounded Rectangle 168">
                <a:extLst>
                  <a:ext uri="{FF2B5EF4-FFF2-40B4-BE49-F238E27FC236}">
                    <a16:creationId xmlns:a16="http://schemas.microsoft.com/office/drawing/2014/main" id="{B15C1976-F4BE-43D8-8FA5-4E078CE002A3}"/>
                  </a:ext>
                </a:extLst>
              </p:cNvPr>
              <p:cNvSpPr/>
              <p:nvPr/>
            </p:nvSpPr>
            <p:spPr bwMode="auto">
              <a:xfrm>
                <a:off x="934610" y="5427551"/>
                <a:ext cx="1954057"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Simulation</a:t>
                </a:r>
                <a:r>
                  <a:rPr lang="en-US" sz="1600" baseline="0">
                    <a:solidFill>
                      <a:prstClr val="white"/>
                    </a:solidFill>
                    <a:latin typeface="Arial" pitchFamily="34" charset="0"/>
                    <a:cs typeface="Arial" pitchFamily="34" charset="0"/>
                  </a:rPr>
                  <a:t>-</a:t>
                </a:r>
                <a:r>
                  <a:rPr kumimoji="0" lang="en-US" sz="1600" b="0" i="0" u="none" strike="noStrike" kern="1200" cap="none" spc="0" normalizeH="0" noProof="0">
                    <a:ln>
                      <a:noFill/>
                    </a:ln>
                    <a:solidFill>
                      <a:prstClr val="white"/>
                    </a:solidFill>
                    <a:effectLst/>
                    <a:uLnTx/>
                    <a:uFillTx/>
                    <a:latin typeface="Arial" pitchFamily="34" charset="0"/>
                    <a:ea typeface="+mn-ea"/>
                    <a:cs typeface="Arial" pitchFamily="34" charset="0"/>
                  </a:rPr>
                  <a:t>generated</a:t>
                </a: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 data</a:t>
                </a:r>
              </a:p>
            </p:txBody>
          </p:sp>
          <p:pic>
            <p:nvPicPr>
              <p:cNvPr id="31" name="Graphic 30">
                <a:extLst>
                  <a:ext uri="{FF2B5EF4-FFF2-40B4-BE49-F238E27FC236}">
                    <a16:creationId xmlns:a16="http://schemas.microsoft.com/office/drawing/2014/main" id="{78CC9C5E-1BDF-4011-B634-182EDBAFE2C0}"/>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03650" y="5419387"/>
                <a:ext cx="548640" cy="548640"/>
              </a:xfrm>
              <a:prstGeom prst="rect">
                <a:avLst/>
              </a:prstGeom>
            </p:spPr>
          </p:pic>
          <p:pic>
            <p:nvPicPr>
              <p:cNvPr id="32" name="Graphic 31">
                <a:extLst>
                  <a:ext uri="{FF2B5EF4-FFF2-40B4-BE49-F238E27FC236}">
                    <a16:creationId xmlns:a16="http://schemas.microsoft.com/office/drawing/2014/main" id="{AE9A84BA-1B0A-4FB7-80E5-CC6F653F6665}"/>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3650" y="3731883"/>
                <a:ext cx="548640" cy="548640"/>
              </a:xfrm>
              <a:prstGeom prst="rect">
                <a:avLst/>
              </a:prstGeom>
            </p:spPr>
          </p:pic>
          <p:sp>
            <p:nvSpPr>
              <p:cNvPr id="33" name="Rounded Rectangle 167">
                <a:extLst>
                  <a:ext uri="{FF2B5EF4-FFF2-40B4-BE49-F238E27FC236}">
                    <a16:creationId xmlns:a16="http://schemas.microsoft.com/office/drawing/2014/main" id="{EE108B20-7C24-4F7E-900A-9BF6F06E295B}"/>
                  </a:ext>
                </a:extLst>
              </p:cNvPr>
              <p:cNvSpPr/>
              <p:nvPr/>
            </p:nvSpPr>
            <p:spPr bwMode="auto">
              <a:xfrm>
                <a:off x="934610" y="4575635"/>
                <a:ext cx="1952190"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solidFill>
                    <a:latin typeface="Arial" pitchFamily="34" charset="0"/>
                    <a:cs typeface="Arial" pitchFamily="34" charset="0"/>
                  </a:rPr>
                  <a:t>Human insight</a:t>
                </a:r>
                <a:endParaRPr kumimoji="0" lang="en-US" sz="16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34" name="Chevron 65">
                <a:extLst>
                  <a:ext uri="{FF2B5EF4-FFF2-40B4-BE49-F238E27FC236}">
                    <a16:creationId xmlns:a16="http://schemas.microsoft.com/office/drawing/2014/main" id="{A6504A91-3192-41B0-AD86-97F34B06557F}"/>
                  </a:ext>
                </a:extLst>
              </p:cNvPr>
              <p:cNvSpPr/>
              <p:nvPr/>
            </p:nvSpPr>
            <p:spPr>
              <a:xfrm>
                <a:off x="336488"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Data Preparation</a:t>
                </a:r>
              </a:p>
            </p:txBody>
          </p:sp>
        </p:grpSp>
        <p:pic>
          <p:nvPicPr>
            <p:cNvPr id="18" name="Graphic 17" descr="Head with gears">
              <a:extLst>
                <a:ext uri="{FF2B5EF4-FFF2-40B4-BE49-F238E27FC236}">
                  <a16:creationId xmlns:a16="http://schemas.microsoft.com/office/drawing/2014/main" id="{991EF092-652B-4498-8158-45748C66001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320" y="4567197"/>
              <a:ext cx="548640" cy="548640"/>
            </a:xfrm>
            <a:prstGeom prst="rect">
              <a:avLst/>
            </a:prstGeom>
          </p:spPr>
        </p:pic>
      </p:grpSp>
      <p:pic>
        <p:nvPicPr>
          <p:cNvPr id="22" name="Picture 21">
            <a:extLst>
              <a:ext uri="{FF2B5EF4-FFF2-40B4-BE49-F238E27FC236}">
                <a16:creationId xmlns:a16="http://schemas.microsoft.com/office/drawing/2014/main" id="{AFFE5C49-CE4C-418C-8CC3-20B2F453B96B}"/>
              </a:ext>
            </a:extLst>
          </p:cNvPr>
          <p:cNvPicPr>
            <a:picLocks noChangeAspect="1"/>
          </p:cNvPicPr>
          <p:nvPr/>
        </p:nvPicPr>
        <p:blipFill>
          <a:blip r:embed="rId10"/>
          <a:stretch>
            <a:fillRect/>
          </a:stretch>
        </p:blipFill>
        <p:spPr>
          <a:xfrm>
            <a:off x="9286791" y="1778295"/>
            <a:ext cx="2166426" cy="2494064"/>
          </a:xfrm>
          <a:prstGeom prst="rect">
            <a:avLst/>
          </a:prstGeom>
          <a:ln>
            <a:solidFill>
              <a:schemeClr val="accent5">
                <a:lumMod val="60000"/>
                <a:lumOff val="40000"/>
              </a:schemeClr>
            </a:solidFill>
          </a:ln>
        </p:spPr>
      </p:pic>
    </p:spTree>
    <p:extLst>
      <p:ext uri="{BB962C8B-B14F-4D97-AF65-F5344CB8AC3E}">
        <p14:creationId xmlns:p14="http://schemas.microsoft.com/office/powerpoint/2010/main" val="2775289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F0CAF7-4612-4024-8239-4F13647D4028}"/>
              </a:ext>
            </a:extLst>
          </p:cNvPr>
          <p:cNvSpPr>
            <a:spLocks noGrp="1"/>
          </p:cNvSpPr>
          <p:nvPr>
            <p:ph type="sldNum" sz="quarter" idx="10"/>
          </p:nvPr>
        </p:nvSpPr>
        <p:spPr>
          <a:xfrm>
            <a:off x="0" y="6469805"/>
            <a:ext cx="591671" cy="365125"/>
          </a:xfrm>
          <a:prstGeom prst="rect">
            <a:avLst/>
          </a:prstGeom>
        </p:spPr>
        <p:txBody>
          <a:bodyPr lIns="182880"/>
          <a:lstStyle>
            <a:defPPr>
              <a:defRPr lang="en-US"/>
            </a:defPPr>
            <a:lvl1pPr marL="0" algn="l" defTabSz="914400" rtl="0" eaLnBrk="1" latinLnBrk="0" hangingPunct="1">
              <a:defRPr sz="1200" b="0" kern="1200">
                <a:solidFill>
                  <a:srgbClr val="8080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507EC0-7D61-42B9-AEEE-100AB9A383B2}" type="slidenum">
              <a:rPr lang="en-US" smtClean="0"/>
              <a:pPr/>
              <a:t>9</a:t>
            </a:fld>
            <a:endParaRPr lang="en-US"/>
          </a:p>
        </p:txBody>
      </p:sp>
      <p:sp>
        <p:nvSpPr>
          <p:cNvPr id="2" name="Title 1">
            <a:extLst>
              <a:ext uri="{FF2B5EF4-FFF2-40B4-BE49-F238E27FC236}">
                <a16:creationId xmlns:a16="http://schemas.microsoft.com/office/drawing/2014/main" id="{7A27459C-2463-4913-8C42-4D2A56D026C0}"/>
              </a:ext>
            </a:extLst>
          </p:cNvPr>
          <p:cNvSpPr>
            <a:spLocks noGrp="1"/>
          </p:cNvSpPr>
          <p:nvPr>
            <p:ph type="title"/>
          </p:nvPr>
        </p:nvSpPr>
        <p:spPr/>
        <p:txBody>
          <a:bodyPr/>
          <a:lstStyle/>
          <a:p>
            <a:r>
              <a:rPr lang="en-US" spc="-50"/>
              <a:t>Start with a complete set of algorithms and pre-built models</a:t>
            </a:r>
          </a:p>
        </p:txBody>
      </p:sp>
      <p:grpSp>
        <p:nvGrpSpPr>
          <p:cNvPr id="32" name="Group 31">
            <a:extLst>
              <a:ext uri="{FF2B5EF4-FFF2-40B4-BE49-F238E27FC236}">
                <a16:creationId xmlns:a16="http://schemas.microsoft.com/office/drawing/2014/main" id="{CD453526-D078-45EB-96C7-141DE1DC74BD}"/>
              </a:ext>
            </a:extLst>
          </p:cNvPr>
          <p:cNvGrpSpPr/>
          <p:nvPr/>
        </p:nvGrpSpPr>
        <p:grpSpPr>
          <a:xfrm>
            <a:off x="457201" y="3037307"/>
            <a:ext cx="2567689" cy="3195592"/>
            <a:chOff x="3262759" y="3040263"/>
            <a:chExt cx="2567689" cy="3195592"/>
          </a:xfrm>
        </p:grpSpPr>
        <p:sp>
          <p:nvSpPr>
            <p:cNvPr id="33" name="AutoShape 19">
              <a:extLst>
                <a:ext uri="{FF2B5EF4-FFF2-40B4-BE49-F238E27FC236}">
                  <a16:creationId xmlns:a16="http://schemas.microsoft.com/office/drawing/2014/main" id="{95F0FF0A-9C82-4B4D-833E-D1646D1915F5}"/>
                </a:ext>
              </a:extLst>
            </p:cNvPr>
            <p:cNvSpPr>
              <a:spLocks noChangeArrowheads="1"/>
            </p:cNvSpPr>
            <p:nvPr/>
          </p:nvSpPr>
          <p:spPr bwMode="auto">
            <a:xfrm>
              <a:off x="3262759" y="3492655"/>
              <a:ext cx="2560320" cy="2743200"/>
            </a:xfrm>
            <a:prstGeom prst="rect">
              <a:avLst/>
            </a:prstGeom>
            <a:solidFill>
              <a:srgbClr val="004B87"/>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sp>
          <p:nvSpPr>
            <p:cNvPr id="34" name="Rounded Rectangle 168">
              <a:extLst>
                <a:ext uri="{FF2B5EF4-FFF2-40B4-BE49-F238E27FC236}">
                  <a16:creationId xmlns:a16="http://schemas.microsoft.com/office/drawing/2014/main" id="{873B3CAA-447B-4828-A9A4-9FDE8708D9CC}"/>
                </a:ext>
              </a:extLst>
            </p:cNvPr>
            <p:cNvSpPr/>
            <p:nvPr/>
          </p:nvSpPr>
          <p:spPr bwMode="auto">
            <a:xfrm>
              <a:off x="3873632" y="3723719"/>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rPr>
                <a:t>Model design and tuning</a:t>
              </a:r>
            </a:p>
          </p:txBody>
        </p:sp>
        <p:sp>
          <p:nvSpPr>
            <p:cNvPr id="35" name="Rounded Rectangle 168">
              <a:extLst>
                <a:ext uri="{FF2B5EF4-FFF2-40B4-BE49-F238E27FC236}">
                  <a16:creationId xmlns:a16="http://schemas.microsoft.com/office/drawing/2014/main" id="{D40D9278-7B16-4A5C-B74C-A2E47A3A2B23}"/>
                </a:ext>
              </a:extLst>
            </p:cNvPr>
            <p:cNvSpPr/>
            <p:nvPr/>
          </p:nvSpPr>
          <p:spPr bwMode="auto">
            <a:xfrm>
              <a:off x="3854622" y="4575635"/>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Arial" pitchFamily="34" charset="0"/>
                  <a:cs typeface="Arial" pitchFamily="34" charset="0"/>
                </a:rPr>
                <a:t>Hardware accelerated training</a:t>
              </a:r>
              <a:endPar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36" name="Picture 35">
              <a:extLst>
                <a:ext uri="{FF2B5EF4-FFF2-40B4-BE49-F238E27FC236}">
                  <a16:creationId xmlns:a16="http://schemas.microsoft.com/office/drawing/2014/main" id="{D09E64FC-CEBF-4B8C-B741-26A7218BB718}"/>
                </a:ext>
              </a:extLst>
            </p:cNvPr>
            <p:cNvPicPr>
              <a:picLocks noChangeAspect="1"/>
            </p:cNvPicPr>
            <p:nvPr/>
          </p:nvPicPr>
          <p:blipFill rotWithShape="1">
            <a:blip r:embed="rId3">
              <a:biLevel thresh="25000"/>
              <a:extLst>
                <a:ext uri="{BEBA8EAE-BF5A-486C-A8C5-ECC9F3942E4B}">
                  <a14:imgProps xmlns:a14="http://schemas.microsoft.com/office/drawing/2010/main">
                    <a14:imgLayer r:embed="rId4">
                      <a14:imgEffect>
                        <a14:backgroundRemoval t="5046" b="93578" l="2349" r="21590">
                          <a14:foregroundMark x1="11924" y1="5046" x2="11924" y2="5046"/>
                          <a14:foregroundMark x1="21680" y1="50459" x2="21680" y2="50459"/>
                          <a14:foregroundMark x1="12105" y1="93578" x2="12105" y2="93578"/>
                        </a14:backgroundRemoval>
                      </a14:imgEffect>
                      <a14:imgEffect>
                        <a14:colorTemperature colorTemp="1500"/>
                      </a14:imgEffect>
                      <a14:imgEffect>
                        <a14:saturation sat="33000"/>
                      </a14:imgEffect>
                    </a14:imgLayer>
                  </a14:imgProps>
                </a:ext>
              </a:extLst>
            </a:blip>
            <a:srcRect r="76387"/>
            <a:stretch/>
          </p:blipFill>
          <p:spPr>
            <a:xfrm>
              <a:off x="3339729" y="3740544"/>
              <a:ext cx="532479" cy="487373"/>
            </a:xfrm>
            <a:prstGeom prst="rect">
              <a:avLst/>
            </a:prstGeom>
          </p:spPr>
        </p:pic>
        <p:pic>
          <p:nvPicPr>
            <p:cNvPr id="37" name="Graphic 36">
              <a:extLst>
                <a:ext uri="{FF2B5EF4-FFF2-40B4-BE49-F238E27FC236}">
                  <a16:creationId xmlns:a16="http://schemas.microsoft.com/office/drawing/2014/main" id="{76CDEC21-A865-427B-8601-5CA8D01C05D9}"/>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363081" y="4623465"/>
              <a:ext cx="485775" cy="485775"/>
            </a:xfrm>
            <a:prstGeom prst="rect">
              <a:avLst/>
            </a:prstGeom>
          </p:spPr>
        </p:pic>
        <p:sp>
          <p:nvSpPr>
            <p:cNvPr id="38" name="Rounded Rectangle 168">
              <a:extLst>
                <a:ext uri="{FF2B5EF4-FFF2-40B4-BE49-F238E27FC236}">
                  <a16:creationId xmlns:a16="http://schemas.microsoft.com/office/drawing/2014/main" id="{BAD594DC-6642-4DF9-8E19-FDDB14F94D8A}"/>
                </a:ext>
              </a:extLst>
            </p:cNvPr>
            <p:cNvSpPr/>
            <p:nvPr/>
          </p:nvSpPr>
          <p:spPr bwMode="auto">
            <a:xfrm>
              <a:off x="3845050" y="5421635"/>
              <a:ext cx="1956816" cy="548640"/>
            </a:xfrm>
            <a:prstGeom prst="rect">
              <a:avLst/>
            </a:prstGeom>
            <a:noFill/>
            <a:ln w="19050" algn="ctr">
              <a:noFill/>
              <a:round/>
              <a:headEnd/>
              <a:tailEnd/>
            </a:ln>
          </p:spPr>
          <p:txBody>
            <a:bodyPr lIns="91440" tIns="4572" rIns="91440" bIns="4572"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prstClr val="white"/>
                  </a:solidFill>
                  <a:latin typeface="Arial" pitchFamily="34" charset="0"/>
                  <a:cs typeface="Arial" pitchFamily="34" charset="0"/>
                </a:rPr>
                <a:t>Interoperability</a:t>
              </a:r>
              <a:endParaRPr kumimoji="0" lang="en-US" sz="1600" b="0"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pic>
          <p:nvPicPr>
            <p:cNvPr id="39" name="Graphic 38" descr="Network">
              <a:extLst>
                <a:ext uri="{FF2B5EF4-FFF2-40B4-BE49-F238E27FC236}">
                  <a16:creationId xmlns:a16="http://schemas.microsoft.com/office/drawing/2014/main" id="{308CA9A9-DDF2-472B-8105-9F5C3C35CE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17302" y="5408693"/>
              <a:ext cx="577333" cy="577333"/>
            </a:xfrm>
            <a:prstGeom prst="rect">
              <a:avLst/>
            </a:prstGeom>
          </p:spPr>
        </p:pic>
        <p:sp>
          <p:nvSpPr>
            <p:cNvPr id="40" name="Chevron 65">
              <a:extLst>
                <a:ext uri="{FF2B5EF4-FFF2-40B4-BE49-F238E27FC236}">
                  <a16:creationId xmlns:a16="http://schemas.microsoft.com/office/drawing/2014/main" id="{9F7B770D-081C-4319-B2DF-6CA5AD9C8920}"/>
                </a:ext>
              </a:extLst>
            </p:cNvPr>
            <p:cNvSpPr/>
            <p:nvPr/>
          </p:nvSpPr>
          <p:spPr>
            <a:xfrm>
              <a:off x="3262759" y="3040263"/>
              <a:ext cx="2560320" cy="457200"/>
            </a:xfrm>
            <a:prstGeom prst="rect">
              <a:avLst/>
            </a:prstGeom>
            <a:solidFill>
              <a:srgbClr val="00A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Arial" pitchFamily="34" charset="0"/>
                  <a:ea typeface="+mn-ea"/>
                  <a:cs typeface="Arial" pitchFamily="34" charset="0"/>
                </a:rPr>
                <a:t>AI Modeling</a:t>
              </a:r>
            </a:p>
          </p:txBody>
        </p:sp>
      </p:grpSp>
      <p:sp>
        <p:nvSpPr>
          <p:cNvPr id="17" name="Content Placeholder 2">
            <a:extLst>
              <a:ext uri="{FF2B5EF4-FFF2-40B4-BE49-F238E27FC236}">
                <a16:creationId xmlns:a16="http://schemas.microsoft.com/office/drawing/2014/main" id="{2C6B510B-8E87-4962-8EFE-F79A638B57C5}"/>
              </a:ext>
            </a:extLst>
          </p:cNvPr>
          <p:cNvSpPr txBox="1">
            <a:spLocks/>
          </p:cNvSpPr>
          <p:nvPr/>
        </p:nvSpPr>
        <p:spPr>
          <a:xfrm>
            <a:off x="3712764" y="1916561"/>
            <a:ext cx="3931920" cy="4316338"/>
          </a:xfrm>
          <a:prstGeom prst="roundRect">
            <a:avLst>
              <a:gd name="adj" fmla="val 0"/>
            </a:avLst>
          </a:prstGeom>
          <a:solidFill>
            <a:srgbClr val="EFEFEF"/>
          </a:solidFill>
          <a:ln>
            <a:noFill/>
          </a:ln>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ctr" defTabSz="916680" rtl="0" eaLnBrk="1" fontAlgn="auto" latinLnBrk="0" hangingPunct="1">
              <a:lnSpc>
                <a:spcPct val="100000"/>
              </a:lnSpc>
              <a:spcBef>
                <a:spcPts val="800"/>
              </a:spcBef>
              <a:spcAft>
                <a:spcPts val="80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Machine</a:t>
            </a:r>
            <a: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 </a:t>
            </a: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learning</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Trees, Naïve Bayes, SVM…</a:t>
            </a:r>
          </a:p>
          <a:p>
            <a:pPr marL="0" marR="0" lvl="0" indent="0" algn="ctr" defTabSz="916680" rtl="0" eaLnBrk="1" fontAlgn="auto" latinLnBrk="0" hangingPunct="1">
              <a:lnSpc>
                <a:spcPct val="100000"/>
              </a:lnSpc>
              <a:spcBef>
                <a:spcPts val="800"/>
              </a:spcBef>
              <a:spcAft>
                <a:spcPts val="80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Deep learning</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CNNs, GANs, LSTM, MIMO…</a:t>
            </a:r>
          </a:p>
          <a:p>
            <a:pPr marL="0" marR="0" lvl="0" indent="0" algn="ctr" defTabSz="916680" rtl="0" eaLnBrk="1" fontAlgn="auto" latinLnBrk="0" hangingPunct="1">
              <a:lnSpc>
                <a:spcPct val="100000"/>
              </a:lnSpc>
              <a:spcBef>
                <a:spcPts val="800"/>
              </a:spcBef>
              <a:spcAft>
                <a:spcPts val="80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Reinforcement learning</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DQN, A2C, DDPG…</a:t>
            </a:r>
          </a:p>
          <a:p>
            <a:pPr marL="0" marR="0" lvl="0" indent="0" algn="ctr" defTabSz="916680" rtl="0" eaLnBrk="1" fontAlgn="auto" latinLnBrk="0" hangingPunct="1">
              <a:lnSpc>
                <a:spcPct val="100000"/>
              </a:lnSpc>
              <a:spcBef>
                <a:spcPts val="800"/>
              </a:spcBef>
              <a:spcAft>
                <a:spcPts val="80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Regression</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Linear, nonlinear, trees…</a:t>
            </a:r>
          </a:p>
          <a:p>
            <a:pPr marL="0" marR="0" lvl="0" indent="0" algn="ctr" defTabSz="916680" rtl="0" eaLnBrk="1" fontAlgn="auto" latinLnBrk="0" hangingPunct="1">
              <a:lnSpc>
                <a:spcPct val="100000"/>
              </a:lnSpc>
              <a:spcBef>
                <a:spcPts val="800"/>
              </a:spcBef>
              <a:spcAft>
                <a:spcPts val="80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Unsupervised learning</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K-means, PCA, GMM…</a:t>
            </a:r>
          </a:p>
          <a:p>
            <a:pPr marL="0" marR="0" lvl="0" indent="0" algn="ctr" defTabSz="916680" rtl="0" eaLnBrk="1" fontAlgn="auto" latinLnBrk="0" hangingPunct="1">
              <a:lnSpc>
                <a:spcPct val="100000"/>
              </a:lnSpc>
              <a:spcBef>
                <a:spcPts val="800"/>
              </a:spcBef>
              <a:spcAft>
                <a:spcPts val="80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Predictive maintenance</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RUL models, condition indicators…</a:t>
            </a:r>
          </a:p>
          <a:p>
            <a:pPr marL="0" marR="0" lvl="0" indent="0" algn="ctr" defTabSz="916680" rtl="0" eaLnBrk="1" fontAlgn="auto" latinLnBrk="0" hangingPunct="1">
              <a:lnSpc>
                <a:spcPct val="100000"/>
              </a:lnSpc>
              <a:spcBef>
                <a:spcPts val="800"/>
              </a:spcBef>
              <a:spcAft>
                <a:spcPts val="80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Bayesian optimization</a:t>
            </a:r>
          </a:p>
        </p:txBody>
      </p:sp>
      <p:sp>
        <p:nvSpPr>
          <p:cNvPr id="19" name="Content Placeholder 2">
            <a:extLst>
              <a:ext uri="{FF2B5EF4-FFF2-40B4-BE49-F238E27FC236}">
                <a16:creationId xmlns:a16="http://schemas.microsoft.com/office/drawing/2014/main" id="{EF6D125F-93B3-4CA2-AC22-F44E42C0FBAE}"/>
              </a:ext>
            </a:extLst>
          </p:cNvPr>
          <p:cNvSpPr txBox="1">
            <a:spLocks/>
          </p:cNvSpPr>
          <p:nvPr/>
        </p:nvSpPr>
        <p:spPr>
          <a:xfrm>
            <a:off x="7787339" y="1916560"/>
            <a:ext cx="3931920" cy="1053374"/>
          </a:xfrm>
          <a:prstGeom prst="roundRect">
            <a:avLst>
              <a:gd name="adj" fmla="val 0"/>
            </a:avLst>
          </a:prstGeom>
          <a:solidFill>
            <a:srgbClr val="EFEFEF"/>
          </a:solidFill>
          <a:ln>
            <a:noFill/>
          </a:ln>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ctr" defTabSz="916680" rtl="0" eaLnBrk="1" fontAlgn="auto" latinLnBrk="0" hangingPunct="1">
              <a:lnSpc>
                <a:spcPct val="100000"/>
              </a:lnSpc>
              <a:spcBef>
                <a:spcPts val="800"/>
              </a:spcBef>
              <a:spcAft>
                <a:spcPts val="80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Image classification models</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err="1">
                <a:ln>
                  <a:noFill/>
                </a:ln>
                <a:solidFill>
                  <a:prstClr val="black">
                    <a:lumMod val="65000"/>
                    <a:lumOff val="35000"/>
                  </a:prstClr>
                </a:solidFill>
                <a:effectLst/>
                <a:uLnTx/>
                <a:uFillTx/>
                <a:latin typeface="Arial" pitchFamily="34" charset="0"/>
                <a:ea typeface="+mn-ea"/>
                <a:cs typeface="Arial" pitchFamily="34" charset="0"/>
              </a:rPr>
              <a:t>AlexNet</a:t>
            </a: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 </a:t>
            </a:r>
            <a:r>
              <a:rPr kumimoji="0" lang="en-US" sz="1400" b="0" i="0" u="none" strike="noStrike" kern="1200" cap="none" spc="0" normalizeH="0" baseline="0" noProof="0" err="1">
                <a:ln>
                  <a:noFill/>
                </a:ln>
                <a:solidFill>
                  <a:prstClr val="black">
                    <a:lumMod val="65000"/>
                    <a:lumOff val="35000"/>
                  </a:prstClr>
                </a:solidFill>
                <a:effectLst/>
                <a:uLnTx/>
                <a:uFillTx/>
                <a:latin typeface="Arial" pitchFamily="34" charset="0"/>
                <a:ea typeface="+mn-ea"/>
                <a:cs typeface="Arial" pitchFamily="34" charset="0"/>
              </a:rPr>
              <a:t>GoogLeNet</a:t>
            </a: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 VGG, </a:t>
            </a:r>
            <a:r>
              <a:rPr kumimoji="0" lang="en-US" sz="1400" b="0" i="0" u="none" strike="noStrike" kern="1200" cap="none" spc="0" normalizeH="0" baseline="0" noProof="0" err="1">
                <a:ln>
                  <a:noFill/>
                </a:ln>
                <a:solidFill>
                  <a:prstClr val="black">
                    <a:lumMod val="65000"/>
                    <a:lumOff val="35000"/>
                  </a:prstClr>
                </a:solidFill>
                <a:effectLst/>
                <a:uLnTx/>
                <a:uFillTx/>
                <a:latin typeface="Arial" pitchFamily="34" charset="0"/>
                <a:ea typeface="+mn-ea"/>
                <a:cs typeface="Arial" pitchFamily="34" charset="0"/>
              </a:rPr>
              <a:t>SqueezeNet</a:t>
            </a: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 </a:t>
            </a:r>
            <a:r>
              <a:rPr kumimoji="0" lang="en-US" sz="1400" b="0" i="0" u="none" strike="noStrike" kern="1200" cap="none" spc="0" normalizeH="0" baseline="0" noProof="0" err="1">
                <a:ln>
                  <a:noFill/>
                </a:ln>
                <a:solidFill>
                  <a:prstClr val="black">
                    <a:lumMod val="65000"/>
                    <a:lumOff val="35000"/>
                  </a:prstClr>
                </a:solidFill>
                <a:effectLst/>
                <a:uLnTx/>
                <a:uFillTx/>
                <a:latin typeface="Arial" pitchFamily="34" charset="0"/>
                <a:ea typeface="+mn-ea"/>
                <a:cs typeface="Arial" pitchFamily="34" charset="0"/>
              </a:rPr>
              <a:t>ShuffleNet</a:t>
            </a: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 </a:t>
            </a:r>
            <a:r>
              <a:rPr kumimoji="0" lang="en-US" sz="1400" b="0" i="0" u="none" strike="noStrike" kern="1200" cap="none" spc="0" normalizeH="0" baseline="0" noProof="0" err="1">
                <a:ln>
                  <a:noFill/>
                </a:ln>
                <a:solidFill>
                  <a:prstClr val="black">
                    <a:lumMod val="65000"/>
                    <a:lumOff val="35000"/>
                  </a:prstClr>
                </a:solidFill>
                <a:effectLst/>
                <a:uLnTx/>
                <a:uFillTx/>
                <a:latin typeface="Arial" pitchFamily="34" charset="0"/>
                <a:ea typeface="+mn-ea"/>
                <a:cs typeface="Arial" pitchFamily="34" charset="0"/>
              </a:rPr>
              <a:t>ResNet</a:t>
            </a: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 </a:t>
            </a:r>
            <a:r>
              <a:rPr kumimoji="0" lang="en-US" sz="1400" b="0" i="0" u="none" strike="noStrike" kern="1200" cap="none" spc="0" normalizeH="0" baseline="0" noProof="0" err="1">
                <a:ln>
                  <a:noFill/>
                </a:ln>
                <a:solidFill>
                  <a:prstClr val="black">
                    <a:lumMod val="65000"/>
                    <a:lumOff val="35000"/>
                  </a:prstClr>
                </a:solidFill>
                <a:effectLst/>
                <a:uLnTx/>
                <a:uFillTx/>
                <a:latin typeface="Arial" pitchFamily="34" charset="0"/>
                <a:ea typeface="+mn-ea"/>
                <a:cs typeface="Arial" pitchFamily="34" charset="0"/>
              </a:rPr>
              <a:t>DenseNet</a:t>
            </a: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 Inception…</a:t>
            </a:r>
            <a:endParaRPr kumimoji="0" lang="en-US" sz="18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endParaRPr>
          </a:p>
        </p:txBody>
      </p:sp>
      <p:sp>
        <p:nvSpPr>
          <p:cNvPr id="20" name="Content Placeholder 2">
            <a:extLst>
              <a:ext uri="{FF2B5EF4-FFF2-40B4-BE49-F238E27FC236}">
                <a16:creationId xmlns:a16="http://schemas.microsoft.com/office/drawing/2014/main" id="{02575898-22C4-483A-8331-92420144BDE3}"/>
              </a:ext>
            </a:extLst>
          </p:cNvPr>
          <p:cNvSpPr txBox="1">
            <a:spLocks/>
          </p:cNvSpPr>
          <p:nvPr/>
        </p:nvSpPr>
        <p:spPr>
          <a:xfrm>
            <a:off x="7787339" y="3668522"/>
            <a:ext cx="3931920" cy="2564376"/>
          </a:xfrm>
          <a:prstGeom prst="roundRect">
            <a:avLst>
              <a:gd name="adj" fmla="val 511"/>
            </a:avLst>
          </a:prstGeom>
          <a:solidFill>
            <a:srgbClr val="EFEFEF"/>
          </a:solidFill>
          <a:ln>
            <a:noFill/>
          </a:ln>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1" indent="0" algn="ctr" defTabSz="916680" rtl="0" eaLnBrk="1" fontAlgn="auto" latinLnBrk="0" hangingPunct="1">
              <a:lnSpc>
                <a:spcPct val="100000"/>
              </a:lnSpc>
              <a:spcBef>
                <a:spcPts val="800"/>
              </a:spcBef>
              <a:spcAft>
                <a:spcPts val="0"/>
              </a:spcAft>
              <a:buClr>
                <a:srgbClr val="125687"/>
              </a:buClr>
              <a:buSzTx/>
              <a:buFont typeface="Arial" pitchFamily="34" charset="0"/>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Object detection</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Vehicles, pedestrians, faces…</a:t>
            </a:r>
          </a:p>
          <a:p>
            <a:pPr marL="0" marR="0" lvl="0" indent="0" algn="ctr" defTabSz="916680" rtl="0" eaLnBrk="1" fontAlgn="auto" latinLnBrk="0" hangingPunct="1">
              <a:lnSpc>
                <a:spcPct val="100000"/>
              </a:lnSpc>
              <a:spcBef>
                <a:spcPts val="800"/>
              </a:spcBef>
              <a:spcAft>
                <a:spcPts val="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Semantic segmentation</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Roadway detection, land cover classification, tumor detection…</a:t>
            </a:r>
          </a:p>
          <a:p>
            <a:pPr marL="0" marR="0" lvl="0" indent="0" algn="ctr" defTabSz="916680" rtl="0" eaLnBrk="1" fontAlgn="auto" latinLnBrk="0" hangingPunct="1">
              <a:lnSpc>
                <a:spcPct val="100000"/>
              </a:lnSpc>
              <a:spcBef>
                <a:spcPts val="800"/>
              </a:spcBef>
              <a:spcAft>
                <a:spcPts val="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Signal and speech processing</a:t>
            </a:r>
            <a:br>
              <a:rPr kumimoji="0" lang="en-US" sz="1800" b="1"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br>
            <a:r>
              <a:rPr kumimoji="0" lang="en-US" sz="1400" b="0" i="0" u="none" strike="noStrike" kern="1200" cap="none" spc="0" normalizeH="0" baseline="0" noProof="0">
                <a:ln>
                  <a:noFill/>
                </a:ln>
                <a:solidFill>
                  <a:prstClr val="black">
                    <a:lumMod val="65000"/>
                    <a:lumOff val="35000"/>
                  </a:prstClr>
                </a:solidFill>
                <a:effectLst/>
                <a:uLnTx/>
                <a:uFillTx/>
                <a:latin typeface="Arial" pitchFamily="34" charset="0"/>
                <a:ea typeface="+mn-ea"/>
                <a:cs typeface="Arial" pitchFamily="34" charset="0"/>
              </a:rPr>
              <a:t>Denoising, music genre recognition, keyword spotting, radar waveform classification…</a:t>
            </a:r>
          </a:p>
          <a:p>
            <a:pPr marL="0" marR="0" lvl="0" indent="0" algn="ctr" defTabSz="916680" rtl="0" eaLnBrk="1" fontAlgn="auto" latinLnBrk="0" hangingPunct="1">
              <a:lnSpc>
                <a:spcPct val="100000"/>
              </a:lnSpc>
              <a:spcBef>
                <a:spcPts val="800"/>
              </a:spcBef>
              <a:spcAft>
                <a:spcPts val="0"/>
              </a:spcAft>
              <a:buClr>
                <a:srgbClr val="125687"/>
              </a:buClr>
              <a:buSzPct val="75000"/>
              <a:buFont typeface="Wingdings" pitchFamily="2" charset="2"/>
              <a:buNone/>
              <a:tabLst/>
              <a:defRPr/>
            </a:pPr>
            <a:r>
              <a:rPr kumimoji="0" lang="en-US" sz="1600" b="1" i="0" u="none" strike="noStrike" kern="1200" cap="none" spc="0" normalizeH="0" baseline="0" noProof="0">
                <a:ln>
                  <a:noFill/>
                </a:ln>
                <a:solidFill>
                  <a:srgbClr val="004B87"/>
                </a:solidFill>
                <a:effectLst/>
                <a:uLnTx/>
                <a:uFillTx/>
                <a:latin typeface="Arial" pitchFamily="34" charset="0"/>
                <a:ea typeface="+mn-ea"/>
                <a:cs typeface="Arial" pitchFamily="34" charset="0"/>
              </a:rPr>
              <a:t>…and more…</a:t>
            </a:r>
          </a:p>
        </p:txBody>
      </p:sp>
      <p:sp>
        <p:nvSpPr>
          <p:cNvPr id="21" name="Rectangle 20">
            <a:extLst>
              <a:ext uri="{FF2B5EF4-FFF2-40B4-BE49-F238E27FC236}">
                <a16:creationId xmlns:a16="http://schemas.microsoft.com/office/drawing/2014/main" id="{993A67C4-7CE5-47ED-B9EE-BC16F7BC1390}"/>
              </a:ext>
            </a:extLst>
          </p:cNvPr>
          <p:cNvSpPr/>
          <p:nvPr/>
        </p:nvSpPr>
        <p:spPr>
          <a:xfrm>
            <a:off x="3635763" y="1467657"/>
            <a:ext cx="1396536"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4B87"/>
                </a:solidFill>
                <a:effectLst/>
                <a:uLnTx/>
                <a:uFillTx/>
                <a:latin typeface="Arial"/>
                <a:ea typeface="+mn-ea"/>
                <a:cs typeface="+mn-cs"/>
              </a:rPr>
              <a:t>Algorithms</a:t>
            </a:r>
          </a:p>
        </p:txBody>
      </p:sp>
      <p:cxnSp>
        <p:nvCxnSpPr>
          <p:cNvPr id="22" name="Straight Connector 21">
            <a:extLst>
              <a:ext uri="{FF2B5EF4-FFF2-40B4-BE49-F238E27FC236}">
                <a16:creationId xmlns:a16="http://schemas.microsoft.com/office/drawing/2014/main" id="{D03F71C0-0FBE-44DC-8734-522A4227D546}"/>
              </a:ext>
            </a:extLst>
          </p:cNvPr>
          <p:cNvCxnSpPr>
            <a:cxnSpLocks/>
          </p:cNvCxnSpPr>
          <p:nvPr/>
        </p:nvCxnSpPr>
        <p:spPr>
          <a:xfrm>
            <a:off x="3712763" y="1864276"/>
            <a:ext cx="3931921" cy="0"/>
          </a:xfrm>
          <a:prstGeom prst="line">
            <a:avLst/>
          </a:prstGeom>
          <a:ln w="28575">
            <a:solidFill>
              <a:srgbClr val="004B87"/>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F0E36289-85CD-46C7-AF24-2A297E9C7A74}"/>
              </a:ext>
            </a:extLst>
          </p:cNvPr>
          <p:cNvSpPr/>
          <p:nvPr/>
        </p:nvSpPr>
        <p:spPr>
          <a:xfrm>
            <a:off x="7699401" y="1467657"/>
            <a:ext cx="2037737" cy="707886"/>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4B87"/>
                </a:solidFill>
                <a:effectLst/>
                <a:uLnTx/>
                <a:uFillTx/>
                <a:latin typeface="Arial"/>
                <a:ea typeface="+mn-ea"/>
                <a:cs typeface="+mn-cs"/>
              </a:rPr>
              <a:t>Pre-built</a:t>
            </a:r>
            <a:r>
              <a:rPr kumimoji="0" lang="en-US" sz="2000" b="1" i="0" u="none" strike="noStrike" kern="1200" cap="none" spc="0" normalizeH="0" baseline="0" noProof="0">
                <a:ln>
                  <a:noFill/>
                </a:ln>
                <a:solidFill>
                  <a:prstClr val="white"/>
                </a:solidFill>
                <a:effectLst/>
                <a:uLnTx/>
                <a:uFillTx/>
                <a:latin typeface="Arial"/>
                <a:ea typeface="+mn-ea"/>
                <a:cs typeface="+mn-cs"/>
              </a:rPr>
              <a:t> </a:t>
            </a:r>
            <a:r>
              <a:rPr kumimoji="0" lang="en-US" sz="2000" b="0" i="0" u="none" strike="noStrike" kern="1200" cap="none" spc="0" normalizeH="0" baseline="0" noProof="0">
                <a:ln>
                  <a:noFill/>
                </a:ln>
                <a:solidFill>
                  <a:srgbClr val="004B87"/>
                </a:solidFill>
                <a:effectLst/>
                <a:uLnTx/>
                <a:uFillTx/>
                <a:latin typeface="Arial"/>
                <a:ea typeface="+mn-ea"/>
                <a:cs typeface="+mn-cs"/>
              </a:rPr>
              <a:t>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4B87"/>
              </a:solidFill>
              <a:effectLst/>
              <a:uLnTx/>
              <a:uFillTx/>
              <a:latin typeface="Arial"/>
              <a:ea typeface="+mn-ea"/>
              <a:cs typeface="+mn-cs"/>
            </a:endParaRPr>
          </a:p>
        </p:txBody>
      </p:sp>
      <p:cxnSp>
        <p:nvCxnSpPr>
          <p:cNvPr id="24" name="Straight Connector 23">
            <a:extLst>
              <a:ext uri="{FF2B5EF4-FFF2-40B4-BE49-F238E27FC236}">
                <a16:creationId xmlns:a16="http://schemas.microsoft.com/office/drawing/2014/main" id="{B4A24240-F8A6-48C1-BFE1-CE40FF49419F}"/>
              </a:ext>
            </a:extLst>
          </p:cNvPr>
          <p:cNvCxnSpPr>
            <a:cxnSpLocks/>
          </p:cNvCxnSpPr>
          <p:nvPr/>
        </p:nvCxnSpPr>
        <p:spPr>
          <a:xfrm>
            <a:off x="7785802" y="1864276"/>
            <a:ext cx="3931921" cy="0"/>
          </a:xfrm>
          <a:prstGeom prst="line">
            <a:avLst/>
          </a:prstGeom>
          <a:ln w="28575">
            <a:solidFill>
              <a:srgbClr val="004B87"/>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80D3645-5568-46A2-AF88-7618E4B27C7A}"/>
              </a:ext>
            </a:extLst>
          </p:cNvPr>
          <p:cNvSpPr/>
          <p:nvPr/>
        </p:nvSpPr>
        <p:spPr>
          <a:xfrm>
            <a:off x="7605796" y="3227477"/>
            <a:ext cx="2664512" cy="707886"/>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4B87"/>
                </a:solidFill>
                <a:effectLst/>
                <a:uLnTx/>
                <a:uFillTx/>
                <a:latin typeface="Arial"/>
                <a:ea typeface="+mn-ea"/>
                <a:cs typeface="+mn-cs"/>
              </a:rPr>
              <a:t>Reference</a:t>
            </a:r>
            <a:r>
              <a:rPr kumimoji="0" lang="en-US" sz="2000" b="1" i="0" u="none" strike="noStrike" kern="1200" cap="none" spc="0" normalizeH="0" baseline="0" noProof="0">
                <a:ln>
                  <a:noFill/>
                </a:ln>
                <a:solidFill>
                  <a:prstClr val="white"/>
                </a:solidFill>
                <a:effectLst/>
                <a:uLnTx/>
                <a:uFillTx/>
                <a:latin typeface="Arial"/>
                <a:ea typeface="+mn-ea"/>
                <a:cs typeface="+mn-cs"/>
              </a:rPr>
              <a:t> </a:t>
            </a:r>
            <a:r>
              <a:rPr kumimoji="0" lang="en-US" sz="2000" b="0" i="0" u="none" strike="noStrike" kern="1200" cap="none" spc="0" normalizeH="0" baseline="0" noProof="0">
                <a:ln>
                  <a:noFill/>
                </a:ln>
                <a:solidFill>
                  <a:srgbClr val="004B87"/>
                </a:solidFill>
                <a:effectLst/>
                <a:uLnTx/>
                <a:uFillTx/>
                <a:latin typeface="Arial"/>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4B87"/>
              </a:solidFill>
              <a:effectLst/>
              <a:uLnTx/>
              <a:uFillTx/>
              <a:latin typeface="Arial"/>
              <a:ea typeface="+mn-ea"/>
              <a:cs typeface="+mn-cs"/>
            </a:endParaRPr>
          </a:p>
        </p:txBody>
      </p:sp>
      <p:cxnSp>
        <p:nvCxnSpPr>
          <p:cNvPr id="26" name="Straight Connector 25">
            <a:extLst>
              <a:ext uri="{FF2B5EF4-FFF2-40B4-BE49-F238E27FC236}">
                <a16:creationId xmlns:a16="http://schemas.microsoft.com/office/drawing/2014/main" id="{880D7A0E-F22A-4EFB-A931-8CB0605B5BC3}"/>
              </a:ext>
            </a:extLst>
          </p:cNvPr>
          <p:cNvCxnSpPr>
            <a:cxnSpLocks/>
          </p:cNvCxnSpPr>
          <p:nvPr/>
        </p:nvCxnSpPr>
        <p:spPr>
          <a:xfrm>
            <a:off x="7784200" y="3624096"/>
            <a:ext cx="3931921" cy="0"/>
          </a:xfrm>
          <a:prstGeom prst="line">
            <a:avLst/>
          </a:prstGeom>
          <a:ln w="28575">
            <a:solidFill>
              <a:srgbClr val="004B8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1817457"/>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5" ma:contentTypeDescription="Create a new document." ma:contentTypeScope="" ma:versionID="b77f2c78ce073c52dc2e4529aa117097">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89b10cf5f2d14324d092e5faba7658a5"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ength"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Length" ma:index="31" nillable="true" ma:displayName="Length" ma:format="Dropdown" ma:internalName="Length">
      <xsd:simpleType>
        <xsd:restriction base="dms:Text">
          <xsd:maxLength value="255"/>
        </xsd:restriction>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b7b985a6-5614-4791-8283-b6a0b2c6681f">
      <Terms xmlns="http://schemas.microsoft.com/office/infopath/2007/PartnerControls"/>
    </lcf76f155ced4ddcb4097134ff3c332f>
    <TaxCatchAll xmlns="bbb466d9-fd0a-40ba-89cb-77eb15c2a30a" xsi:nil="true"/>
    <Number xmlns="b7b985a6-5614-4791-8283-b6a0b2c6681f" xsi:nil="true"/>
    <Length xmlns="b7b985a6-5614-4791-8283-b6a0b2c6681f" xsi:nil="true"/>
  </documentManagement>
</p:properties>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AA64302E-8934-48A3-8065-DD52A1851A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B851B7-D313-4E85-A1E0-5976CFE11EC3}">
  <ds:schemaRefs>
    <ds:schemaRef ds:uri="http://purl.org/dc/terms/"/>
    <ds:schemaRef ds:uri="http://purl.org/dc/dcmitype/"/>
    <ds:schemaRef ds:uri="http://schemas.microsoft.com/office/2006/documentManagement/types"/>
    <ds:schemaRef ds:uri="http://schemas.microsoft.com/office/2006/metadata/properties"/>
    <ds:schemaRef ds:uri="b7b985a6-5614-4791-8283-b6a0b2c6681f"/>
    <ds:schemaRef ds:uri="http://purl.org/dc/elements/1.1/"/>
    <ds:schemaRef ds:uri="http://www.w3.org/XML/1998/namespace"/>
    <ds:schemaRef ds:uri="http://schemas.openxmlformats.org/package/2006/metadata/core-properties"/>
    <ds:schemaRef ds:uri="http://schemas.microsoft.com/office/infopath/2007/PartnerControls"/>
    <ds:schemaRef ds:uri="bbb466d9-fd0a-40ba-89cb-77eb15c2a30a"/>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blank</Template>
  <TotalTime>44</TotalTime>
  <Words>2297</Words>
  <Application>Microsoft Office PowerPoint</Application>
  <PresentationFormat>Widescreen</PresentationFormat>
  <Paragraphs>205</Paragraphs>
  <Slides>15</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Arial Nova</vt:lpstr>
      <vt:lpstr>Arial Unicode MS</vt:lpstr>
      <vt:lpstr>Calibri</vt:lpstr>
      <vt:lpstr>Courier New</vt:lpstr>
      <vt:lpstr>Courier New,monospace</vt:lpstr>
      <vt:lpstr>Verdana</vt:lpstr>
      <vt:lpstr>Wingdings</vt:lpstr>
      <vt:lpstr>MW_Public_widescreen</vt:lpstr>
      <vt:lpstr>University of and MathWorks Present:  Deep Learning Onramp</vt:lpstr>
      <vt:lpstr>Today:</vt:lpstr>
      <vt:lpstr>What is Deep Learning?</vt:lpstr>
      <vt:lpstr>Using MATLAB for Deep Learning</vt:lpstr>
      <vt:lpstr>PowerPoint Presentation</vt:lpstr>
      <vt:lpstr>PowerPoint Presentation</vt:lpstr>
      <vt:lpstr>Data preparation represents most of your AI effort…</vt:lpstr>
      <vt:lpstr>Spend less time preprocessing and labeling data</vt:lpstr>
      <vt:lpstr>Start with a complete set of algorithms and pre-built models</vt:lpstr>
      <vt:lpstr>Leverage Application Specific Reference Examples</vt:lpstr>
      <vt:lpstr>Lund University Develops an Artificial Neural Network for Matching Heart Transplant Donors with Recipients   </vt:lpstr>
      <vt:lpstr>Deep Learning Onramp</vt:lpstr>
      <vt:lpstr>TO DO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Roshan Hingnekar</dc:creator>
  <cp:keywords>Version 23.0</cp:keywords>
  <dc:description/>
  <cp:lastModifiedBy>Ben Pasquariello</cp:lastModifiedBy>
  <cp:revision>2</cp:revision>
  <dcterms:created xsi:type="dcterms:W3CDTF">2024-10-09T09:21:00Z</dcterms:created>
  <dcterms:modified xsi:type="dcterms:W3CDTF">2025-08-18T21:16:39Z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